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7" r:id="rId2"/>
    <p:sldId id="308" r:id="rId3"/>
    <p:sldId id="309" r:id="rId4"/>
    <p:sldId id="310" r:id="rId5"/>
    <p:sldId id="298" r:id="rId6"/>
    <p:sldId id="299" r:id="rId7"/>
    <p:sldId id="301" r:id="rId8"/>
    <p:sldId id="300" r:id="rId9"/>
    <p:sldId id="259" r:id="rId10"/>
    <p:sldId id="257" r:id="rId11"/>
    <p:sldId id="260" r:id="rId12"/>
    <p:sldId id="261" r:id="rId13"/>
    <p:sldId id="262" r:id="rId14"/>
    <p:sldId id="263" r:id="rId15"/>
    <p:sldId id="292" r:id="rId16"/>
    <p:sldId id="302" r:id="rId17"/>
    <p:sldId id="265" r:id="rId18"/>
    <p:sldId id="289" r:id="rId19"/>
    <p:sldId id="303" r:id="rId20"/>
    <p:sldId id="274" r:id="rId21"/>
    <p:sldId id="280" r:id="rId22"/>
    <p:sldId id="278" r:id="rId23"/>
    <p:sldId id="279" r:id="rId24"/>
    <p:sldId id="290" r:id="rId25"/>
    <p:sldId id="275" r:id="rId26"/>
    <p:sldId id="281" r:id="rId27"/>
    <p:sldId id="282" r:id="rId28"/>
    <p:sldId id="283" r:id="rId29"/>
    <p:sldId id="267" r:id="rId30"/>
    <p:sldId id="284" r:id="rId31"/>
    <p:sldId id="285" r:id="rId32"/>
    <p:sldId id="293" r:id="rId33"/>
    <p:sldId id="304" r:id="rId34"/>
    <p:sldId id="311" r:id="rId35"/>
    <p:sldId id="312" r:id="rId36"/>
    <p:sldId id="305" r:id="rId37"/>
    <p:sldId id="306" r:id="rId38"/>
    <p:sldId id="294" r:id="rId39"/>
    <p:sldId id="295" r:id="rId40"/>
    <p:sldId id="296" r:id="rId4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894" autoAdjust="0"/>
  </p:normalViewPr>
  <p:slideViewPr>
    <p:cSldViewPr>
      <p:cViewPr>
        <p:scale>
          <a:sx n="90" d="100"/>
          <a:sy n="90" d="100"/>
        </p:scale>
        <p:origin x="-720" y="7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95E27-3B90-4326-B0C5-9DD8EC77717E}" type="datetimeFigureOut">
              <a:rPr lang="sv-SE" smtClean="0"/>
              <a:t>2015-10-12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1B5F9-B7F4-4596-9EDF-C6218DA3E7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7447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38D691-A8B1-4E3D-80F9-2F9E72C3ABF0}" type="slidenum">
              <a:rPr lang="sv-SE" altLang="sv-SE" smtClean="0"/>
              <a:pPr eaLnBrk="1" hangingPunct="1">
                <a:spcBef>
                  <a:spcPct val="0"/>
                </a:spcBef>
              </a:pPr>
              <a:t>1</a:t>
            </a:fld>
            <a:endParaRPr lang="sv-SE" altLang="sv-SE" smtClean="0"/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A41538F9-0201-4F02-9B35-E6C19224014F}" type="slidenum">
              <a:rPr lang="sv-SE" altLang="sv-SE">
                <a:ea typeface="ＭＳ Ｐゴシック" pitchFamily="34" charset="-128"/>
              </a:rPr>
              <a:pPr algn="r">
                <a:spcBef>
                  <a:spcPct val="0"/>
                </a:spcBef>
              </a:pPr>
              <a:t>1</a:t>
            </a:fld>
            <a:endParaRPr lang="sv-SE" altLang="sv-SE">
              <a:ea typeface="ＭＳ Ｐゴシック" pitchFamily="34" charset="-128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sv-SE" altLang="sv-S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336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8465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0715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8530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1714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2958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4395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2648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3109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0899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069038-A4F4-40A3-A88E-3E9E0AF2F4CA}" type="slidenum">
              <a:rPr lang="sv-SE" altLang="sv-SE" smtClean="0"/>
              <a:pPr eaLnBrk="1" hangingPunct="1">
                <a:spcBef>
                  <a:spcPct val="0"/>
                </a:spcBef>
              </a:pPr>
              <a:t>8</a:t>
            </a:fld>
            <a:endParaRPr lang="sv-SE" altLang="sv-SE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marL="228600" indent="-228600" eaLnBrk="1" hangingPunct="1">
              <a:buFontTx/>
              <a:buAutoNum type="arabicPeriod"/>
            </a:pPr>
            <a:r>
              <a:rPr lang="sv-SE" altLang="sv-SE" smtClean="0"/>
              <a:t>MKN utgår från tillståndet i miljön och ger inga handlingsregler i sig. Normerna måste omvandlas till rättsliga handlingsregler, av t ex tillsynsmyndigheter, för att få en praktisk effekt.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sv-SE" altLang="sv-SE" smtClean="0"/>
              <a:t>Myndigheter och kommuner är miljökvalitetsnormernas direkta adressater. De ansvarar för att miljökvalitetsnormer följs.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sv-SE" altLang="sv-SE" smtClean="0"/>
              <a:t>Normerna får genomslag i det enskilda fallet genom den tillsyn och de beslut som uppkommer vid tillämpning av exempelvis de allmänna hänsynsreglerna i 2 kap. miljöbalken.</a:t>
            </a:r>
          </a:p>
          <a:p>
            <a:pPr marL="228600" indent="-228600" eaLnBrk="1" hangingPunct="1">
              <a:buFontTx/>
              <a:buAutoNum type="arabicPeriod"/>
            </a:pPr>
            <a:endParaRPr lang="sv-SE" altLang="sv-SE" smtClean="0"/>
          </a:p>
          <a:p>
            <a:pPr marL="228600" indent="-228600" eaLnBrk="1" hangingPunct="1"/>
            <a:endParaRPr lang="sv-SE" altLang="sv-S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30392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91932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53098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945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9092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63201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aseline="0" dirty="0" smtClean="0"/>
              <a:t>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46919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59907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89588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6370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15889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33220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902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1777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4417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7399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3604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7712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9283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1B5F9-B7F4-4596-9EDF-C6218DA3E732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7942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7BBC-AC3E-435B-9F50-4AA4E2E9F003}" type="datetimeFigureOut">
              <a:rPr lang="sv-SE" smtClean="0"/>
              <a:t>2015-10-12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11B9-AA8C-474B-A6FE-DE564C29537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595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7BBC-AC3E-435B-9F50-4AA4E2E9F003}" type="datetimeFigureOut">
              <a:rPr lang="sv-SE" smtClean="0"/>
              <a:t>2015-10-12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11B9-AA8C-474B-A6FE-DE564C29537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7263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7BBC-AC3E-435B-9F50-4AA4E2E9F003}" type="datetimeFigureOut">
              <a:rPr lang="sv-SE" smtClean="0"/>
              <a:t>2015-10-12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11B9-AA8C-474B-A6FE-DE564C29537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4169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7BBC-AC3E-435B-9F50-4AA4E2E9F003}" type="datetimeFigureOut">
              <a:rPr lang="sv-SE" smtClean="0"/>
              <a:t>2015-10-12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11B9-AA8C-474B-A6FE-DE564C29537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26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7BBC-AC3E-435B-9F50-4AA4E2E9F003}" type="datetimeFigureOut">
              <a:rPr lang="sv-SE" smtClean="0"/>
              <a:t>2015-10-12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11B9-AA8C-474B-A6FE-DE564C29537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451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7BBC-AC3E-435B-9F50-4AA4E2E9F003}" type="datetimeFigureOut">
              <a:rPr lang="sv-SE" smtClean="0"/>
              <a:t>2015-10-12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11B9-AA8C-474B-A6FE-DE564C29537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346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7BBC-AC3E-435B-9F50-4AA4E2E9F003}" type="datetimeFigureOut">
              <a:rPr lang="sv-SE" smtClean="0"/>
              <a:t>2015-10-12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11B9-AA8C-474B-A6FE-DE564C29537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533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7BBC-AC3E-435B-9F50-4AA4E2E9F003}" type="datetimeFigureOut">
              <a:rPr lang="sv-SE" smtClean="0"/>
              <a:t>2015-10-12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11B9-AA8C-474B-A6FE-DE564C29537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4406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7BBC-AC3E-435B-9F50-4AA4E2E9F003}" type="datetimeFigureOut">
              <a:rPr lang="sv-SE" smtClean="0"/>
              <a:t>2015-10-12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11B9-AA8C-474B-A6FE-DE564C29537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967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7BBC-AC3E-435B-9F50-4AA4E2E9F003}" type="datetimeFigureOut">
              <a:rPr lang="sv-SE" smtClean="0"/>
              <a:t>2015-10-12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11B9-AA8C-474B-A6FE-DE564C29537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7164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7BBC-AC3E-435B-9F50-4AA4E2E9F003}" type="datetimeFigureOut">
              <a:rPr lang="sv-SE" smtClean="0"/>
              <a:t>2015-10-12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11B9-AA8C-474B-A6FE-DE564C29537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632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37BBC-AC3E-435B-9F50-4AA4E2E9F003}" type="datetimeFigureOut">
              <a:rPr lang="sv-SE" smtClean="0"/>
              <a:t>2015-10-12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811B9-AA8C-474B-A6FE-DE564C29537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530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tor.lund.se/vsp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jea.se/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hyperlink" Target="http://www.kavlingeprojektet.se/" TargetMode="External"/><Relationship Id="rId4" Type="http://schemas.openxmlformats.org/officeDocument/2006/relationships/hyperlink" Target="http://www.kavlingean.se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kartor.lund.se/Vspu/?zoom=14&amp;center=13.35963,55.71157&amp;ol=Avrinningsomrade,VATTENFOREKOMSTER,Spillvatten,&#214;P%20-%20omr&#229;de,Enskilt%20avlopp,HOJDKURVOR&amp;bl=mapboxlund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kartor.lund.se/Vspu/?zoom=14&amp;center=13.3598,55.71152&amp;ol=Avrinningsomrade,VATTENFOREKOMSTER,HOJDKURVOR,&#214;P%20-%20omr&#229;de,Plan%20-%20befintlig,Riksintresse-Naturv&#229;rd,NVP&amp;bl=mapboxlund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kartor.lund.se/Vspu/?zoom=14&amp;center=13.3598,55.71152&amp;ol=Avrinningsomrade,VATTENFOREKOMSTER,HOJDKURVOR,Potentielltfororenadeomraden,Milj&#246;farlig%20verksamhet%20Lst,Nerlagd%20deponi,Rekognoseringskartan&amp;bl=mapboxlund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C:\Users\003220\Desktop\Vattenbilder_II\Höje_å_bilder\Höje_å_djungel\IMG_90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-522288" y="620713"/>
            <a:ext cx="10188576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sz="4800" b="1">
                <a:solidFill>
                  <a:schemeClr val="bg1"/>
                </a:solidFill>
                <a:latin typeface="Calibri" pitchFamily="34" charset="0"/>
              </a:rPr>
              <a:t>Vattenrådet</a:t>
            </a:r>
            <a:r>
              <a:rPr lang="sv-SE" altLang="sv-SE" sz="4400">
                <a:solidFill>
                  <a:schemeClr val="bg1"/>
                </a:solidFill>
                <a:latin typeface="Calibri" pitchFamily="34" charset="0"/>
              </a:rPr>
              <a:t>  </a:t>
            </a:r>
            <a:r>
              <a:rPr lang="sv-SE" altLang="sv-SE" sz="4000">
                <a:solidFill>
                  <a:schemeClr val="bg1"/>
                </a:solidFill>
                <a:latin typeface="Calibri" pitchFamily="34" charset="0"/>
              </a:rPr>
              <a:t>– en möjlighet att ta 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sz="4000">
                <a:solidFill>
                  <a:schemeClr val="bg1"/>
                </a:solidFill>
                <a:latin typeface="Calibri" pitchFamily="34" charset="0"/>
              </a:rPr>
              <a:t>aktiv roll i vattenvårdsarbetet </a:t>
            </a:r>
          </a:p>
        </p:txBody>
      </p:sp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5508625" y="5084763"/>
            <a:ext cx="338296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400" b="1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</a:rPr>
              <a:t>Jonas Johansson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</a:rPr>
              <a:t>Limnolog / Vattenrådssamordnare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</a:rPr>
              <a:t>Höje å- och Kävlingeåns vattenråd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</a:rPr>
              <a:t>Tekniska förvaltningen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</a:rPr>
              <a:t>Lunds kommun</a:t>
            </a:r>
          </a:p>
        </p:txBody>
      </p:sp>
    </p:spTree>
    <p:extLst>
      <p:ext uri="{BB962C8B-B14F-4D97-AF65-F5344CB8AC3E}">
        <p14:creationId xmlns:p14="http://schemas.microsoft.com/office/powerpoint/2010/main" val="269506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Höje</a:t>
            </a:r>
            <a:r>
              <a:rPr lang="sv-SE" dirty="0" smtClean="0"/>
              <a:t> å- och Kävlingeåns vattenråd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5576" y="1671861"/>
            <a:ext cx="3960440" cy="3845371"/>
          </a:xfrm>
        </p:spPr>
        <p:txBody>
          <a:bodyPr>
            <a:normAutofit/>
          </a:bodyPr>
          <a:lstStyle/>
          <a:p>
            <a:r>
              <a:rPr lang="sv-SE" sz="2800" dirty="0" smtClean="0"/>
              <a:t>Startade 2010</a:t>
            </a:r>
          </a:p>
          <a:p>
            <a:endParaRPr lang="sv-SE" sz="2800" dirty="0" smtClean="0"/>
          </a:p>
          <a:p>
            <a:r>
              <a:rPr lang="sv-SE" sz="2800" dirty="0" smtClean="0"/>
              <a:t>Kävlingeåns vattenvårdsförbund</a:t>
            </a:r>
          </a:p>
          <a:p>
            <a:pPr marL="0" indent="0">
              <a:buNone/>
            </a:pPr>
            <a:endParaRPr lang="sv-SE" sz="2800" dirty="0" smtClean="0"/>
          </a:p>
          <a:p>
            <a:r>
              <a:rPr lang="sv-SE" sz="2800" dirty="0" err="1" smtClean="0"/>
              <a:t>Kävlingeåprojektet</a:t>
            </a:r>
            <a:endParaRPr lang="sv-SE" sz="2800" dirty="0"/>
          </a:p>
        </p:txBody>
      </p:sp>
      <p:pic>
        <p:nvPicPr>
          <p:cNvPr id="6" name="Picture 6" descr="C:\Users\003220\Desktop\Jonas_skrivbord\Höje å_bilder\Dagvattenutsläpp_Höje_å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1700213"/>
            <a:ext cx="479901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" descr="kvr_logotype_color_hire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32" y="5229200"/>
            <a:ext cx="1080000" cy="14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828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Verksamhet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23528" y="1613941"/>
            <a:ext cx="4618856" cy="4525963"/>
          </a:xfrm>
        </p:spPr>
        <p:txBody>
          <a:bodyPr>
            <a:normAutofit/>
          </a:bodyPr>
          <a:lstStyle/>
          <a:p>
            <a:r>
              <a:rPr lang="sv-SE" sz="3000" b="1" dirty="0" smtClean="0"/>
              <a:t>Kävlingeåns vattenråd</a:t>
            </a:r>
          </a:p>
          <a:p>
            <a:pPr lvl="1"/>
            <a:r>
              <a:rPr lang="sv-SE" sz="2600" dirty="0" smtClean="0"/>
              <a:t>Vattenförvaltning</a:t>
            </a:r>
          </a:p>
          <a:p>
            <a:pPr lvl="1"/>
            <a:r>
              <a:rPr lang="sv-SE" sz="2600" dirty="0"/>
              <a:t>R</a:t>
            </a:r>
            <a:r>
              <a:rPr lang="sv-SE" sz="2600" dirty="0" smtClean="0"/>
              <a:t>ecipientkontroll</a:t>
            </a:r>
          </a:p>
          <a:p>
            <a:pPr lvl="1"/>
            <a:r>
              <a:rPr lang="sv-SE" sz="2600" dirty="0" smtClean="0"/>
              <a:t>Åtgärdsprogram</a:t>
            </a:r>
          </a:p>
          <a:p>
            <a:pPr lvl="1"/>
            <a:r>
              <a:rPr lang="sv-SE" sz="2600" dirty="0" smtClean="0"/>
              <a:t>Reparation och underhåll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>
          <a:xfrm>
            <a:off x="4777680" y="1603785"/>
            <a:ext cx="4402832" cy="5476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3000" b="1" dirty="0" err="1" smtClean="0"/>
              <a:t>Höje</a:t>
            </a:r>
            <a:r>
              <a:rPr lang="sv-SE" sz="3000" b="1" dirty="0" smtClean="0"/>
              <a:t> å vattenråd</a:t>
            </a:r>
          </a:p>
          <a:p>
            <a:pPr lvl="1"/>
            <a:r>
              <a:rPr lang="sv-SE" sz="2600" dirty="0" smtClean="0"/>
              <a:t>Vattenförvaltning</a:t>
            </a:r>
          </a:p>
          <a:p>
            <a:pPr lvl="1"/>
            <a:r>
              <a:rPr lang="sv-SE" sz="2600" dirty="0" smtClean="0"/>
              <a:t>Recipientkontroll</a:t>
            </a:r>
          </a:p>
          <a:p>
            <a:pPr lvl="1"/>
            <a:r>
              <a:rPr lang="sv-SE" sz="2600" dirty="0" smtClean="0"/>
              <a:t>Åtgärdsprogram</a:t>
            </a:r>
          </a:p>
          <a:p>
            <a:pPr lvl="1"/>
            <a:r>
              <a:rPr lang="sv-SE" sz="2600" dirty="0" smtClean="0"/>
              <a:t>Reparation och underhåll</a:t>
            </a:r>
          </a:p>
          <a:p>
            <a:pPr lvl="1"/>
            <a:r>
              <a:rPr lang="sv-SE" sz="2600" dirty="0" smtClean="0"/>
              <a:t>Dagvattenarbete</a:t>
            </a:r>
            <a:endParaRPr lang="sv-SE" sz="2600" dirty="0"/>
          </a:p>
        </p:txBody>
      </p:sp>
      <p:pic>
        <p:nvPicPr>
          <p:cNvPr id="7" name="Bild 1" descr="kvr_logotype_color_hire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32" y="5229200"/>
            <a:ext cx="1080000" cy="14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Verksamhet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1900808"/>
          </a:xfrm>
        </p:spPr>
        <p:txBody>
          <a:bodyPr/>
          <a:lstStyle/>
          <a:p>
            <a:pPr algn="ctr"/>
            <a:r>
              <a:rPr lang="sv-SE" dirty="0" smtClean="0"/>
              <a:t>Vattenförvaltning</a:t>
            </a:r>
          </a:p>
          <a:p>
            <a:pPr algn="ctr"/>
            <a:r>
              <a:rPr lang="sv-SE" dirty="0" smtClean="0"/>
              <a:t>Åtgärdsprogram</a:t>
            </a:r>
          </a:p>
          <a:p>
            <a:pPr algn="ctr"/>
            <a:r>
              <a:rPr lang="sv-SE" dirty="0" smtClean="0"/>
              <a:t>Recipientkontroll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6" name="Platshållare för innehåll 2"/>
          <p:cNvSpPr txBox="1">
            <a:spLocks/>
          </p:cNvSpPr>
          <p:nvPr/>
        </p:nvSpPr>
        <p:spPr>
          <a:xfrm>
            <a:off x="457200" y="3861048"/>
            <a:ext cx="8229600" cy="1900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dirty="0" smtClean="0"/>
              <a:t>Komplett vattenråd!</a:t>
            </a:r>
            <a:endParaRPr lang="sv-SE" dirty="0"/>
          </a:p>
        </p:txBody>
      </p:sp>
      <p:pic>
        <p:nvPicPr>
          <p:cNvPr id="7" name="Bild 1" descr="kvr_logotype_color_hire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32" y="5229200"/>
            <a:ext cx="1080000" cy="14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27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Organisation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1035" y="1398128"/>
            <a:ext cx="4032448" cy="4061744"/>
          </a:xfrm>
        </p:spPr>
        <p:txBody>
          <a:bodyPr>
            <a:normAutofit fontScale="77500" lnSpcReduction="20000"/>
          </a:bodyPr>
          <a:lstStyle/>
          <a:p>
            <a:r>
              <a:rPr lang="sv-SE" dirty="0" smtClean="0"/>
              <a:t>Tråkigt men viktigt!</a:t>
            </a:r>
          </a:p>
          <a:p>
            <a:endParaRPr lang="sv-SE" dirty="0" smtClean="0"/>
          </a:p>
          <a:p>
            <a:r>
              <a:rPr lang="sv-SE" dirty="0" smtClean="0"/>
              <a:t>Tydlig organisation</a:t>
            </a:r>
          </a:p>
          <a:p>
            <a:pPr lvl="1"/>
            <a:r>
              <a:rPr lang="sv-SE" dirty="0" smtClean="0"/>
              <a:t>Arbetsordning</a:t>
            </a:r>
          </a:p>
          <a:p>
            <a:pPr lvl="1"/>
            <a:r>
              <a:rPr lang="sv-SE" dirty="0" smtClean="0"/>
              <a:t>Delegationsordning</a:t>
            </a:r>
          </a:p>
          <a:p>
            <a:pPr lvl="1"/>
            <a:endParaRPr lang="sv-SE" dirty="0" smtClean="0"/>
          </a:p>
          <a:p>
            <a:r>
              <a:rPr lang="sv-SE" dirty="0" smtClean="0"/>
              <a:t>Skapar förutsättningar för:</a:t>
            </a:r>
          </a:p>
          <a:p>
            <a:pPr lvl="1"/>
            <a:r>
              <a:rPr lang="sv-SE" dirty="0" smtClean="0"/>
              <a:t>Att söka extern finansiering</a:t>
            </a:r>
          </a:p>
          <a:p>
            <a:pPr lvl="1"/>
            <a:r>
              <a:rPr lang="sv-SE" dirty="0" smtClean="0"/>
              <a:t>Långsiktighet</a:t>
            </a:r>
          </a:p>
          <a:p>
            <a:pPr lvl="1"/>
            <a:r>
              <a:rPr lang="sv-SE" dirty="0" smtClean="0"/>
              <a:t>Effektivitet</a:t>
            </a:r>
            <a:endParaRPr lang="sv-SE" dirty="0"/>
          </a:p>
        </p:txBody>
      </p:sp>
      <p:pic>
        <p:nvPicPr>
          <p:cNvPr id="6" name="Picture 5" descr="_dsc39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r="18076"/>
          <a:stretch>
            <a:fillRect/>
          </a:stretch>
        </p:blipFill>
        <p:spPr bwMode="auto">
          <a:xfrm>
            <a:off x="4383483" y="1509390"/>
            <a:ext cx="4581005" cy="400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186613" y="5626100"/>
            <a:ext cx="1727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sv-SE" sz="1000"/>
              <a:t>Foto: Johan Hammar</a:t>
            </a:r>
          </a:p>
        </p:txBody>
      </p:sp>
      <p:pic>
        <p:nvPicPr>
          <p:cNvPr id="8" name="Bild 1" descr="kvr_logotype_color_hire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32" y="5229200"/>
            <a:ext cx="1080000" cy="14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05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Medlemmar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19632" y="1404143"/>
            <a:ext cx="8229600" cy="4049713"/>
          </a:xfrm>
        </p:spPr>
        <p:txBody>
          <a:bodyPr>
            <a:normAutofit lnSpcReduction="10000"/>
          </a:bodyPr>
          <a:lstStyle/>
          <a:p>
            <a:r>
              <a:rPr lang="sv-SE" dirty="0" smtClean="0"/>
              <a:t>Kommuner</a:t>
            </a:r>
          </a:p>
          <a:p>
            <a:r>
              <a:rPr lang="sv-SE" dirty="0" smtClean="0"/>
              <a:t>Markägare</a:t>
            </a:r>
          </a:p>
          <a:p>
            <a:r>
              <a:rPr lang="sv-SE" dirty="0" smtClean="0"/>
              <a:t>Industrin</a:t>
            </a:r>
          </a:p>
          <a:p>
            <a:r>
              <a:rPr lang="sv-SE" dirty="0" smtClean="0"/>
              <a:t>VA-organisationer</a:t>
            </a:r>
          </a:p>
          <a:p>
            <a:r>
              <a:rPr lang="sv-SE" dirty="0" smtClean="0"/>
              <a:t>Dikningsföretag</a:t>
            </a:r>
          </a:p>
          <a:p>
            <a:r>
              <a:rPr lang="sv-SE" dirty="0" smtClean="0"/>
              <a:t>Intresseorganisationer</a:t>
            </a:r>
          </a:p>
          <a:p>
            <a:r>
              <a:rPr lang="sv-SE" dirty="0" smtClean="0"/>
              <a:t>Privatpersoner</a:t>
            </a:r>
            <a:endParaRPr lang="sv-SE" dirty="0"/>
          </a:p>
        </p:txBody>
      </p:sp>
      <p:pic>
        <p:nvPicPr>
          <p:cNvPr id="6" name="Picture 6" descr="IMG_39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9569"/>
            <a:ext cx="307816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" descr="kvr_logotype_color_hire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32" y="5229200"/>
            <a:ext cx="1080000" cy="14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81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Ekonomi</a:t>
            </a:r>
            <a:endParaRPr lang="sv-SE" dirty="0"/>
          </a:p>
        </p:txBody>
      </p:sp>
      <p:graphicFrame>
        <p:nvGraphicFramePr>
          <p:cNvPr id="13" name="Platshållare för innehåll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1161576"/>
              </p:ext>
            </p:extLst>
          </p:nvPr>
        </p:nvGraphicFramePr>
        <p:xfrm>
          <a:off x="1280308" y="1668780"/>
          <a:ext cx="6624736" cy="3520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4215"/>
                <a:gridCol w="1080120"/>
                <a:gridCol w="1728192"/>
                <a:gridCol w="1872209"/>
              </a:tblGrid>
              <a:tr h="370840">
                <a:tc>
                  <a:txBody>
                    <a:bodyPr/>
                    <a:lstStyle/>
                    <a:p>
                      <a:endParaRPr lang="sv-SE" sz="2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sv-SE" sz="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sv-SE" sz="2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sv-SE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Verksamhet</a:t>
                      </a:r>
                    </a:p>
                    <a:p>
                      <a:endParaRPr lang="sv-SE" sz="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sz="2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sv-SE" sz="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sv-SE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 </a:t>
                      </a:r>
                    </a:p>
                    <a:p>
                      <a:pPr algn="ctr"/>
                      <a:r>
                        <a:rPr lang="sv-SE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(tkr)</a:t>
                      </a:r>
                      <a:endParaRPr lang="sv-SE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2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sv-SE" sz="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sv-SE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Medlemmar</a:t>
                      </a:r>
                      <a:r>
                        <a:rPr lang="sv-SE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(tkr)</a:t>
                      </a:r>
                      <a:endParaRPr lang="sv-SE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sz="2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sv-SE" sz="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sv-SE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Externt </a:t>
                      </a:r>
                    </a:p>
                    <a:p>
                      <a:pPr algn="ctr"/>
                      <a:r>
                        <a:rPr lang="sv-SE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(tkr)</a:t>
                      </a:r>
                      <a:endParaRPr lang="sv-SE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Vattenförvaltning</a:t>
                      </a:r>
                      <a:endParaRPr lang="sv-S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</a:t>
                      </a:r>
                      <a:endParaRPr lang="sv-S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</a:t>
                      </a:r>
                      <a:endParaRPr lang="sv-S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sv-S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Recipientkontroll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sv-S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sv-S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sv-S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VVP</a:t>
                      </a:r>
                      <a:r>
                        <a:rPr lang="sv-SE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v-S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Kävlingeån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7 520</a:t>
                      </a:r>
                      <a:endParaRPr lang="sv-S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4 140</a:t>
                      </a:r>
                      <a:endParaRPr lang="sv-S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3 380</a:t>
                      </a:r>
                      <a:endParaRPr lang="sv-S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Reparation &amp; underhåll</a:t>
                      </a:r>
                      <a:endParaRPr lang="sv-S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sv-S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sv-S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sv-S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sv-SE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sv-S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Totalt</a:t>
                      </a:r>
                      <a:endParaRPr lang="sv-S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sv-S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8 460</a:t>
                      </a:r>
                      <a:endParaRPr lang="sv-S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sv-S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4 960</a:t>
                      </a:r>
                      <a:endParaRPr lang="sv-S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sv-S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3460</a:t>
                      </a:r>
                      <a:endParaRPr lang="sv-S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Bild 1" descr="kvr_logotype_color_hire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32" y="5229200"/>
            <a:ext cx="1080000" cy="14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ruta 2"/>
          <p:cNvSpPr txBox="1"/>
          <p:nvPr/>
        </p:nvSpPr>
        <p:spPr>
          <a:xfrm>
            <a:off x="5220072" y="170080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Finansiering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86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Vattenförvaltning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115616" y="1404144"/>
            <a:ext cx="8229600" cy="4049712"/>
          </a:xfrm>
        </p:spPr>
        <p:txBody>
          <a:bodyPr>
            <a:normAutofit lnSpcReduction="10000"/>
          </a:bodyPr>
          <a:lstStyle/>
          <a:p>
            <a:r>
              <a:rPr lang="sv-SE" dirty="0" smtClean="0"/>
              <a:t>Remisser </a:t>
            </a:r>
          </a:p>
          <a:p>
            <a:endParaRPr lang="sv-SE" dirty="0"/>
          </a:p>
          <a:p>
            <a:r>
              <a:rPr lang="sv-SE" dirty="0" smtClean="0"/>
              <a:t>Samråd</a:t>
            </a:r>
          </a:p>
          <a:p>
            <a:endParaRPr lang="sv-SE" dirty="0"/>
          </a:p>
          <a:p>
            <a:r>
              <a:rPr lang="sv-SE" dirty="0" smtClean="0"/>
              <a:t>Information</a:t>
            </a:r>
          </a:p>
          <a:p>
            <a:endParaRPr lang="sv-SE" dirty="0"/>
          </a:p>
          <a:p>
            <a:r>
              <a:rPr lang="sv-SE" dirty="0" smtClean="0"/>
              <a:t>Projekt</a:t>
            </a:r>
            <a:endParaRPr lang="sv-S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04864"/>
            <a:ext cx="222916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69" y="1700808"/>
            <a:ext cx="2217247" cy="314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1" descr="kvr_logotype_color_hires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32" y="5229200"/>
            <a:ext cx="1080000" cy="14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783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VSPU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Vattenstrategiskt planeringsunderlag</a:t>
            </a:r>
          </a:p>
          <a:p>
            <a:pPr marL="0" indent="0">
              <a:buNone/>
            </a:pPr>
            <a:r>
              <a:rPr lang="sv-SE" sz="2000" dirty="0" smtClean="0">
                <a:hlinkClick r:id="rId3"/>
              </a:rPr>
              <a:t>www.kartor.lund.se/vspu</a:t>
            </a:r>
            <a:endParaRPr lang="sv-SE" sz="2000" dirty="0" smtClean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36912"/>
            <a:ext cx="7056784" cy="391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kvr_logotype_color_hi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16848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71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VSPU – exempel på användning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Dagvattenplanering</a:t>
            </a:r>
          </a:p>
          <a:p>
            <a:endParaRPr lang="sv-SE" dirty="0" smtClean="0"/>
          </a:p>
          <a:p>
            <a:r>
              <a:rPr lang="sv-SE" dirty="0" smtClean="0"/>
              <a:t>Risk- och sårbarhet</a:t>
            </a:r>
          </a:p>
          <a:p>
            <a:endParaRPr lang="sv-SE" dirty="0" smtClean="0"/>
          </a:p>
          <a:p>
            <a:r>
              <a:rPr lang="sv-SE" dirty="0" smtClean="0"/>
              <a:t>Åtgärdsarbete</a:t>
            </a:r>
            <a:endParaRPr lang="sv-SE" dirty="0"/>
          </a:p>
        </p:txBody>
      </p:sp>
      <p:pic>
        <p:nvPicPr>
          <p:cNvPr id="7" name="Picture 5" descr="kvr_logotype_color_hi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16848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63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395288" y="1341438"/>
            <a:ext cx="7343775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v-SE" altLang="sv-SE" sz="2400" dirty="0" err="1" smtClean="0">
                <a:latin typeface="Calibri" pitchFamily="34" charset="0"/>
                <a:ea typeface="ＭＳ Ｐゴシック" pitchFamily="34" charset="-128"/>
              </a:rPr>
              <a:t>Kävlingeåprojektet</a:t>
            </a:r>
            <a:r>
              <a:rPr lang="sv-SE" altLang="sv-SE" sz="2400" dirty="0" smtClean="0">
                <a:latin typeface="Calibri" pitchFamily="34" charset="0"/>
                <a:ea typeface="ＭＳ Ｐゴシック" pitchFamily="34" charset="-128"/>
              </a:rPr>
              <a:t> sedan 1995</a:t>
            </a:r>
          </a:p>
          <a:p>
            <a:pPr>
              <a:spcBef>
                <a:spcPct val="50000"/>
              </a:spcBef>
            </a:pPr>
            <a:r>
              <a:rPr lang="sv-SE" altLang="sv-SE" sz="2400" dirty="0" smtClean="0">
                <a:latin typeface="Calibri" pitchFamily="34" charset="0"/>
                <a:ea typeface="ＭＳ Ｐゴシック" pitchFamily="34" charset="-128"/>
              </a:rPr>
              <a:t>Kävlingeåns vattenvårdsprogram sedan 2012</a:t>
            </a:r>
            <a:endParaRPr lang="sv-SE" altLang="sv-SE" sz="2400" dirty="0">
              <a:latin typeface="Calibri" pitchFamily="34" charset="0"/>
              <a:ea typeface="ＭＳ Ｐゴシック" pitchFamily="34" charset="-128"/>
            </a:endParaRPr>
          </a:p>
          <a:p>
            <a:pPr>
              <a:spcBef>
                <a:spcPct val="50000"/>
              </a:spcBef>
            </a:pPr>
            <a:r>
              <a:rPr lang="sv-SE" altLang="sv-SE" sz="2400" dirty="0">
                <a:latin typeface="Calibri" pitchFamily="34" charset="0"/>
                <a:ea typeface="ＭＳ Ｐゴシック" pitchFamily="34" charset="-128"/>
              </a:rPr>
              <a:t>Målsättningar: </a:t>
            </a:r>
          </a:p>
          <a:p>
            <a:pPr lvl="2">
              <a:spcBef>
                <a:spcPct val="50000"/>
              </a:spcBef>
            </a:pPr>
            <a:r>
              <a:rPr lang="sv-SE" altLang="sv-SE" dirty="0">
                <a:latin typeface="Calibri" pitchFamily="34" charset="0"/>
                <a:ea typeface="ＭＳ Ｐゴシック" pitchFamily="34" charset="-128"/>
              </a:rPr>
              <a:t>Övergödning</a:t>
            </a:r>
          </a:p>
          <a:p>
            <a:pPr lvl="2">
              <a:spcBef>
                <a:spcPct val="50000"/>
              </a:spcBef>
            </a:pPr>
            <a:r>
              <a:rPr lang="sv-SE" altLang="sv-SE" dirty="0">
                <a:latin typeface="Calibri" pitchFamily="34" charset="0"/>
                <a:ea typeface="ＭＳ Ｐゴシック" pitchFamily="34" charset="-128"/>
              </a:rPr>
              <a:t>Biologisk mångfald</a:t>
            </a:r>
          </a:p>
          <a:p>
            <a:pPr lvl="2">
              <a:spcBef>
                <a:spcPct val="50000"/>
              </a:spcBef>
            </a:pPr>
            <a:r>
              <a:rPr lang="sv-SE" altLang="sv-SE" dirty="0">
                <a:latin typeface="Calibri" pitchFamily="34" charset="0"/>
                <a:ea typeface="ＭＳ Ｐゴシック" pitchFamily="34" charset="-128"/>
              </a:rPr>
              <a:t>Rekreation</a:t>
            </a:r>
          </a:p>
        </p:txBody>
      </p:sp>
      <p:pic>
        <p:nvPicPr>
          <p:cNvPr id="18435" name="Picture 5" descr="kvr_logotype_color_hi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649913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IMG_36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1300"/>
            <a:ext cx="4032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304800" y="228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4400" dirty="0" smtClean="0">
                <a:latin typeface="Calibri" pitchFamily="34" charset="0"/>
                <a:ea typeface="ＭＳ Ｐゴシック" pitchFamily="34" charset="-128"/>
              </a:rPr>
              <a:t>Åtgärdsarbete</a:t>
            </a:r>
            <a:endParaRPr lang="sv-SE" altLang="sv-SE" sz="4400" dirty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761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304800" y="228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4400">
                <a:solidFill>
                  <a:srgbClr val="0066FF"/>
                </a:solidFill>
                <a:latin typeface="Calibri" pitchFamily="34" charset="0"/>
                <a:ea typeface="ＭＳ Ｐゴシック" pitchFamily="34" charset="-128"/>
              </a:rPr>
              <a:t>Jonas</a:t>
            </a: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733326" y="1652034"/>
            <a:ext cx="7677348" cy="330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ctr" eaLnBrk="0" hangingPunct="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sv-SE" altLang="sv-SE" sz="2800" dirty="0">
                <a:latin typeface="Calibri" pitchFamily="34" charset="0"/>
                <a:ea typeface="ＭＳ Ｐゴシック" pitchFamily="34" charset="-128"/>
              </a:rPr>
              <a:t>Limnolog</a:t>
            </a:r>
          </a:p>
          <a:p>
            <a:pPr marL="457200" indent="-457200" algn="ctr" eaLnBrk="0" hangingPunct="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sv-SE" altLang="sv-SE" sz="2800" dirty="0" smtClean="0">
                <a:latin typeface="Calibri" pitchFamily="34" charset="0"/>
                <a:ea typeface="ＭＳ Ｐゴシック" pitchFamily="34" charset="-128"/>
              </a:rPr>
              <a:t>Samordnare </a:t>
            </a:r>
            <a:r>
              <a:rPr lang="sv-SE" altLang="sv-SE" sz="2800" dirty="0" err="1" smtClean="0">
                <a:latin typeface="Calibri" pitchFamily="34" charset="0"/>
                <a:ea typeface="ＭＳ Ｐゴシック" pitchFamily="34" charset="-128"/>
              </a:rPr>
              <a:t>Höje</a:t>
            </a:r>
            <a:r>
              <a:rPr lang="sv-SE" altLang="sv-SE" sz="2800" dirty="0" smtClean="0">
                <a:latin typeface="Calibri" pitchFamily="34" charset="0"/>
                <a:ea typeface="ＭＳ Ｐゴシック" pitchFamily="34" charset="-128"/>
              </a:rPr>
              <a:t> å &amp; Kävlingeåns vattenråd sedan 2011</a:t>
            </a:r>
          </a:p>
          <a:p>
            <a:pPr marL="457200" indent="-457200" algn="ctr" eaLnBrk="0" hangingPunct="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sv-SE" altLang="sv-SE" sz="2800" dirty="0">
                <a:latin typeface="Calibri" pitchFamily="34" charset="0"/>
                <a:ea typeface="ＭＳ Ｐゴシック" pitchFamily="34" charset="-128"/>
              </a:rPr>
              <a:t>LU =&gt; </a:t>
            </a:r>
            <a:r>
              <a:rPr lang="sv-SE" altLang="sv-SE" sz="2800" dirty="0" err="1">
                <a:latin typeface="Calibri" pitchFamily="34" charset="0"/>
                <a:ea typeface="ＭＳ Ｐゴシック" pitchFamily="34" charset="-128"/>
              </a:rPr>
              <a:t>Lst</a:t>
            </a:r>
            <a:r>
              <a:rPr lang="sv-SE" altLang="sv-SE" sz="2800" dirty="0">
                <a:latin typeface="Calibri" pitchFamily="34" charset="0"/>
                <a:ea typeface="ＭＳ Ｐゴシック" pitchFamily="34" charset="-128"/>
              </a:rPr>
              <a:t> G =&gt; Konsult =&gt; VM NÖVD =&gt; </a:t>
            </a:r>
            <a:r>
              <a:rPr lang="sv-SE" altLang="sv-SE" sz="2800" dirty="0" err="1">
                <a:latin typeface="Calibri" pitchFamily="34" charset="0"/>
                <a:ea typeface="ＭＳ Ｐゴシック" pitchFamily="34" charset="-128"/>
              </a:rPr>
              <a:t>Lst</a:t>
            </a:r>
            <a:r>
              <a:rPr lang="sv-SE" altLang="sv-SE" sz="2800" dirty="0"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sv-SE" altLang="sv-SE" sz="2800" dirty="0" smtClean="0">
                <a:latin typeface="Calibri" pitchFamily="34" charset="0"/>
                <a:ea typeface="ＭＳ Ｐゴシック" pitchFamily="34" charset="-128"/>
              </a:rPr>
              <a:t>M</a:t>
            </a:r>
          </a:p>
          <a:p>
            <a:pPr marL="457200" indent="-457200" algn="ctr" eaLnBrk="0" hangingPunct="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sv-SE" altLang="sv-SE" sz="2800" dirty="0" smtClean="0">
                <a:latin typeface="Calibri" pitchFamily="34" charset="0"/>
                <a:ea typeface="ＭＳ Ｐゴシック" pitchFamily="34" charset="-128"/>
              </a:rPr>
              <a:t>Badat i Mälaren de 42 senaste somrarna</a:t>
            </a:r>
            <a:endParaRPr lang="sv-SE" altLang="sv-SE" sz="2800" dirty="0">
              <a:latin typeface="Calibri" pitchFamily="34" charset="0"/>
              <a:ea typeface="ＭＳ Ｐゴシック" pitchFamily="34" charset="-128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sv-SE" altLang="sv-SE" dirty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4100" name="Picture 6" descr="kvr_logotype_color_hi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649913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82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Åtgärdsarbete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74848" y="1568128"/>
            <a:ext cx="5997352" cy="4237136"/>
          </a:xfrm>
        </p:spPr>
        <p:txBody>
          <a:bodyPr>
            <a:normAutofit fontScale="62500" lnSpcReduction="20000"/>
          </a:bodyPr>
          <a:lstStyle/>
          <a:p>
            <a:r>
              <a:rPr lang="sv-SE" dirty="0" err="1" smtClean="0"/>
              <a:t>Kävlingeåprojektet</a:t>
            </a:r>
            <a:r>
              <a:rPr lang="sv-SE" dirty="0" smtClean="0"/>
              <a:t> - Ett av de största, mest långsiktiga och lyckade vattenvårdsprojekten i Sverige</a:t>
            </a:r>
          </a:p>
          <a:p>
            <a:endParaRPr lang="sv-SE" dirty="0" smtClean="0"/>
          </a:p>
          <a:p>
            <a:r>
              <a:rPr lang="sv-SE" dirty="0" smtClean="0"/>
              <a:t>Ca 130 miljoner kr</a:t>
            </a:r>
          </a:p>
          <a:p>
            <a:endParaRPr lang="sv-SE" dirty="0" smtClean="0"/>
          </a:p>
          <a:p>
            <a:r>
              <a:rPr lang="sv-SE" dirty="0" smtClean="0"/>
              <a:t>Ca 370 ha våtmarker och dammar</a:t>
            </a:r>
          </a:p>
          <a:p>
            <a:endParaRPr lang="sv-SE" dirty="0" smtClean="0"/>
          </a:p>
          <a:p>
            <a:r>
              <a:rPr lang="sv-SE" dirty="0" smtClean="0"/>
              <a:t>6 km </a:t>
            </a:r>
            <a:r>
              <a:rPr lang="sv-SE" dirty="0" err="1" smtClean="0"/>
              <a:t>återmeandring</a:t>
            </a:r>
            <a:r>
              <a:rPr lang="sv-SE" dirty="0" smtClean="0"/>
              <a:t> av vattendrag</a:t>
            </a:r>
          </a:p>
          <a:p>
            <a:endParaRPr lang="sv-SE" dirty="0" smtClean="0"/>
          </a:p>
          <a:p>
            <a:r>
              <a:rPr lang="sv-SE" dirty="0" smtClean="0"/>
              <a:t>3 km gångstråk</a:t>
            </a:r>
          </a:p>
          <a:p>
            <a:endParaRPr lang="sv-SE" dirty="0" smtClean="0"/>
          </a:p>
          <a:p>
            <a:r>
              <a:rPr lang="sv-SE" dirty="0" smtClean="0"/>
              <a:t>25 km skyddszoner</a:t>
            </a:r>
          </a:p>
          <a:p>
            <a:endParaRPr lang="sv-SE" dirty="0"/>
          </a:p>
        </p:txBody>
      </p:sp>
      <p:pic>
        <p:nvPicPr>
          <p:cNvPr id="6" name="Picture 6" descr="1 0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788" y="2132856"/>
            <a:ext cx="3113088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237288" y="6311156"/>
            <a:ext cx="1727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sv-SE" sz="1000" dirty="0"/>
              <a:t>Foto: Johan Hammar</a:t>
            </a:r>
          </a:p>
        </p:txBody>
      </p:sp>
      <p:pic>
        <p:nvPicPr>
          <p:cNvPr id="8" name="Picture 5" descr="kvr_logotype_color_hi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16848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99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Lyckat?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259632" y="1600200"/>
            <a:ext cx="4248472" cy="4133056"/>
          </a:xfrm>
        </p:spPr>
        <p:txBody>
          <a:bodyPr>
            <a:normAutofit lnSpcReduction="10000"/>
          </a:bodyPr>
          <a:lstStyle/>
          <a:p>
            <a:r>
              <a:rPr lang="sv-SE" dirty="0" smtClean="0"/>
              <a:t>Ej god status i avrinningsområdet trots en stor mängd åtgärder</a:t>
            </a:r>
          </a:p>
          <a:p>
            <a:endParaRPr lang="sv-SE" dirty="0" smtClean="0"/>
          </a:p>
          <a:p>
            <a:r>
              <a:rPr lang="sv-SE" dirty="0" smtClean="0"/>
              <a:t>Fortfarande för höga halter av näringsämnen</a:t>
            </a:r>
            <a:endParaRPr lang="sv-SE" dirty="0"/>
          </a:p>
        </p:txBody>
      </p:sp>
      <p:pic>
        <p:nvPicPr>
          <p:cNvPr id="5" name="Picture 5" descr="_MG_4703 (kopia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24459"/>
            <a:ext cx="3113087" cy="4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kvr_logotype_color_hi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16848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55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JA!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259632" y="1600200"/>
            <a:ext cx="7427168" cy="4525963"/>
          </a:xfrm>
        </p:spPr>
        <p:txBody>
          <a:bodyPr/>
          <a:lstStyle/>
          <a:p>
            <a:r>
              <a:rPr lang="sv-SE" dirty="0" smtClean="0"/>
              <a:t>Vänt utvecklingen – landskapet blir blötare</a:t>
            </a:r>
          </a:p>
          <a:p>
            <a:r>
              <a:rPr lang="sv-SE" dirty="0"/>
              <a:t>Biologisk mångfald - </a:t>
            </a:r>
            <a:r>
              <a:rPr lang="sv-SE" dirty="0" smtClean="0"/>
              <a:t>ökat</a:t>
            </a:r>
            <a:endParaRPr lang="sv-SE" dirty="0"/>
          </a:p>
        </p:txBody>
      </p:sp>
      <p:pic>
        <p:nvPicPr>
          <p:cNvPr id="5" name="Picture 9" descr="C:\Users\003220\Desktop\Jonas_skrivbord\Höje å_bilder\Alber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1" b="-514"/>
          <a:stretch>
            <a:fillRect/>
          </a:stretch>
        </p:blipFill>
        <p:spPr bwMode="auto">
          <a:xfrm>
            <a:off x="2267744" y="3284984"/>
            <a:ext cx="6480720" cy="309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kvr_logotype_color_hi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16848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65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JA!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243112" y="1600200"/>
            <a:ext cx="7443688" cy="4525963"/>
          </a:xfrm>
        </p:spPr>
        <p:txBody>
          <a:bodyPr/>
          <a:lstStyle/>
          <a:p>
            <a:r>
              <a:rPr lang="sv-SE" dirty="0" smtClean="0"/>
              <a:t>Näringsretention – minskande halter</a:t>
            </a:r>
          </a:p>
        </p:txBody>
      </p:sp>
      <p:grpSp>
        <p:nvGrpSpPr>
          <p:cNvPr id="4" name="Grupp 3"/>
          <p:cNvGrpSpPr/>
          <p:nvPr/>
        </p:nvGrpSpPr>
        <p:grpSpPr>
          <a:xfrm>
            <a:off x="1243111" y="2420887"/>
            <a:ext cx="7001297" cy="3169883"/>
            <a:chOff x="1243111" y="2420887"/>
            <a:chExt cx="7001297" cy="316988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111" y="2420887"/>
              <a:ext cx="3440483" cy="316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022" y="2420888"/>
              <a:ext cx="3439386" cy="3169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5" descr="kvr_logotype_color_hi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49913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18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Projekten har visat att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51520" y="1844825"/>
            <a:ext cx="3960440" cy="3096344"/>
          </a:xfrm>
        </p:spPr>
        <p:txBody>
          <a:bodyPr>
            <a:normAutofit fontScale="70000" lnSpcReduction="20000"/>
          </a:bodyPr>
          <a:lstStyle/>
          <a:p>
            <a:r>
              <a:rPr lang="sv-SE" dirty="0" smtClean="0"/>
              <a:t>Långsiktigt</a:t>
            </a:r>
          </a:p>
          <a:p>
            <a:r>
              <a:rPr lang="sv-SE" dirty="0" smtClean="0"/>
              <a:t>Systematiskt</a:t>
            </a:r>
          </a:p>
          <a:p>
            <a:r>
              <a:rPr lang="sv-SE" dirty="0" smtClean="0"/>
              <a:t>Effektivt</a:t>
            </a:r>
          </a:p>
          <a:p>
            <a:endParaRPr lang="sv-SE" dirty="0" smtClean="0"/>
          </a:p>
          <a:p>
            <a:endParaRPr lang="sv-SE" dirty="0"/>
          </a:p>
          <a:p>
            <a:pPr marL="0" indent="0">
              <a:buNone/>
            </a:pPr>
            <a:r>
              <a:rPr lang="sv-SE" dirty="0" smtClean="0"/>
              <a:t>Går komma långt med:</a:t>
            </a:r>
          </a:p>
          <a:p>
            <a:r>
              <a:rPr lang="sv-SE" dirty="0" smtClean="0"/>
              <a:t>Tillgängliga medel</a:t>
            </a:r>
          </a:p>
          <a:p>
            <a:r>
              <a:rPr lang="sv-SE" dirty="0" smtClean="0"/>
              <a:t>(Subventionerad) frivillighet från markägare</a:t>
            </a:r>
            <a:endParaRPr lang="sv-SE" dirty="0"/>
          </a:p>
        </p:txBody>
      </p:sp>
      <p:pic>
        <p:nvPicPr>
          <p:cNvPr id="6" name="Picture 5" descr="jh090521_1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95488"/>
            <a:ext cx="475456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229227" y="5199063"/>
            <a:ext cx="1727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sv-SE" sz="1000"/>
              <a:t>Foto: Johan Hammar</a:t>
            </a:r>
          </a:p>
        </p:txBody>
      </p:sp>
      <p:sp>
        <p:nvSpPr>
          <p:cNvPr id="8" name="Platshållare för innehåll 2"/>
          <p:cNvSpPr txBox="1">
            <a:spLocks/>
          </p:cNvSpPr>
          <p:nvPr/>
        </p:nvSpPr>
        <p:spPr>
          <a:xfrm>
            <a:off x="2555776" y="5443538"/>
            <a:ext cx="5832647" cy="1225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b="1" dirty="0" smtClean="0"/>
              <a:t>I vattendirektivets anda långt innan vattendirektivet!</a:t>
            </a:r>
            <a:endParaRPr lang="sv-SE" b="1" dirty="0"/>
          </a:p>
        </p:txBody>
      </p:sp>
      <p:pic>
        <p:nvPicPr>
          <p:cNvPr id="9" name="Picture 5" descr="kvr_logotype_color_hi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49913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17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Framgångsfaktorer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1"/>
            <a:ext cx="4906888" cy="4133056"/>
          </a:xfrm>
        </p:spPr>
        <p:txBody>
          <a:bodyPr>
            <a:normAutofit fontScale="92500" lnSpcReduction="20000"/>
          </a:bodyPr>
          <a:lstStyle/>
          <a:p>
            <a:r>
              <a:rPr lang="sv-SE" dirty="0" smtClean="0"/>
              <a:t>Kommunernas engagemang</a:t>
            </a:r>
          </a:p>
          <a:p>
            <a:pPr lvl="1"/>
            <a:r>
              <a:rPr lang="sv-SE" dirty="0" smtClean="0"/>
              <a:t>Stabilt och långsiktigt</a:t>
            </a:r>
          </a:p>
          <a:p>
            <a:pPr lvl="1"/>
            <a:r>
              <a:rPr lang="sv-SE" dirty="0" smtClean="0"/>
              <a:t>Fast organisation</a:t>
            </a:r>
          </a:p>
          <a:p>
            <a:pPr lvl="1"/>
            <a:r>
              <a:rPr lang="sv-SE" dirty="0" smtClean="0"/>
              <a:t>Finansiering</a:t>
            </a:r>
          </a:p>
          <a:p>
            <a:r>
              <a:rPr lang="sv-SE" dirty="0" smtClean="0"/>
              <a:t>Intresserade markägare</a:t>
            </a:r>
          </a:p>
          <a:p>
            <a:pPr lvl="1"/>
            <a:r>
              <a:rPr lang="sv-SE" dirty="0" smtClean="0"/>
              <a:t>(Subventionerad) frivillighet</a:t>
            </a:r>
          </a:p>
          <a:p>
            <a:r>
              <a:rPr lang="sv-SE" dirty="0" smtClean="0"/>
              <a:t>Engagerad konsult</a:t>
            </a:r>
          </a:p>
          <a:p>
            <a:r>
              <a:rPr lang="sv-SE" dirty="0" smtClean="0"/>
              <a:t>Länsstyrelsen</a:t>
            </a:r>
          </a:p>
          <a:p>
            <a:r>
              <a:rPr lang="sv-SE" dirty="0" smtClean="0"/>
              <a:t>Intresseorganisationer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3" b="25789"/>
          <a:stretch>
            <a:fillRect/>
          </a:stretch>
        </p:blipFill>
        <p:spPr bwMode="auto">
          <a:xfrm>
            <a:off x="4635324" y="4100978"/>
            <a:ext cx="4329164" cy="228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kvr_logotype_color_hi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49913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4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God status – nåt för ett vattenråd?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40967"/>
          </a:xfrm>
        </p:spPr>
        <p:txBody>
          <a:bodyPr>
            <a:normAutofit/>
          </a:bodyPr>
          <a:lstStyle/>
          <a:p>
            <a:r>
              <a:rPr lang="sv-SE" sz="3600" dirty="0" smtClean="0"/>
              <a:t>Orimlig målsättning</a:t>
            </a:r>
            <a:endParaRPr lang="sv-SE" sz="3600" dirty="0"/>
          </a:p>
          <a:p>
            <a:r>
              <a:rPr lang="sv-SE" sz="3600" dirty="0" smtClean="0"/>
              <a:t>Frivillighet</a:t>
            </a:r>
            <a:endParaRPr lang="sv-SE" sz="3600" dirty="0"/>
          </a:p>
          <a:p>
            <a:r>
              <a:rPr lang="sv-SE" sz="3600" dirty="0" smtClean="0"/>
              <a:t>Finansiering finns, men inte tillräckligt</a:t>
            </a:r>
            <a:endParaRPr lang="sv-SE" sz="3600" dirty="0"/>
          </a:p>
        </p:txBody>
      </p:sp>
      <p:pic>
        <p:nvPicPr>
          <p:cNvPr id="6" name="Picture 2" descr="Höje å vattenrå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89588"/>
            <a:ext cx="1055687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kvr_logotype_color_hi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649913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003220\Desktop\Jonas_skrivbord\Höje å_bilder\Blid_2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9" b="14449"/>
          <a:stretch>
            <a:fillRect/>
          </a:stretch>
        </p:blipFill>
        <p:spPr bwMode="auto">
          <a:xfrm>
            <a:off x="2411760" y="3645024"/>
            <a:ext cx="837473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08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Vad är rimligt?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46856" y="1816225"/>
            <a:ext cx="8229600" cy="49251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2400" dirty="0" smtClean="0"/>
              <a:t>Arbeta aktivt med:</a:t>
            </a:r>
          </a:p>
          <a:p>
            <a:r>
              <a:rPr lang="sv-SE" sz="2400" dirty="0" smtClean="0"/>
              <a:t>Recipientkontroll</a:t>
            </a:r>
          </a:p>
          <a:p>
            <a:r>
              <a:rPr lang="sv-SE" sz="2400" dirty="0" smtClean="0"/>
              <a:t>Vattenförvaltning</a:t>
            </a:r>
          </a:p>
          <a:p>
            <a:r>
              <a:rPr lang="sv-SE" sz="2400" dirty="0" smtClean="0"/>
              <a:t>Vattenvårdsåtgärder</a:t>
            </a:r>
          </a:p>
          <a:p>
            <a:pPr marL="0" indent="0">
              <a:buNone/>
            </a:pPr>
            <a:endParaRPr lang="sv-SE" sz="2400" dirty="0"/>
          </a:p>
          <a:p>
            <a:r>
              <a:rPr lang="sv-SE" sz="2400" dirty="0" smtClean="0"/>
              <a:t>Sätt upp en rimlig målsättning</a:t>
            </a:r>
          </a:p>
          <a:p>
            <a:r>
              <a:rPr lang="sv-SE" sz="2400" dirty="0"/>
              <a:t>Arbeta med </a:t>
            </a:r>
            <a:r>
              <a:rPr lang="sv-SE" sz="2400" dirty="0" smtClean="0"/>
              <a:t>den finansiering </a:t>
            </a:r>
            <a:r>
              <a:rPr lang="sv-SE" sz="2400" dirty="0"/>
              <a:t>som finns</a:t>
            </a:r>
          </a:p>
          <a:p>
            <a:r>
              <a:rPr lang="sv-SE" sz="2400" dirty="0" smtClean="0"/>
              <a:t>Sträva efter högre status</a:t>
            </a:r>
          </a:p>
          <a:p>
            <a:endParaRPr lang="sv-SE" sz="2400" dirty="0"/>
          </a:p>
          <a:p>
            <a:pPr marL="0" indent="0" algn="ctr">
              <a:buNone/>
            </a:pPr>
            <a:r>
              <a:rPr lang="sv-SE" sz="2400" dirty="0" smtClean="0"/>
              <a:t>	</a:t>
            </a:r>
            <a:r>
              <a:rPr lang="sv-SE" sz="2400" b="1" dirty="0" smtClean="0"/>
              <a:t>Vattenråden kan ta en egen aktiv roll!</a:t>
            </a:r>
          </a:p>
        </p:txBody>
      </p:sp>
      <p:pic>
        <p:nvPicPr>
          <p:cNvPr id="6" name="Picture 2" descr="Höje å vattenrå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89588"/>
            <a:ext cx="1055687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kvr_logotype_color_hi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649913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Biflöde_Bråå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445" y="1484784"/>
            <a:ext cx="393402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71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Slutsatser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Organisera sig väl är minst lika viktigt som arbetet med spett och spade (grävmaskin och bandschaktare)</a:t>
            </a:r>
          </a:p>
          <a:p>
            <a:r>
              <a:rPr lang="sv-SE" dirty="0" smtClean="0"/>
              <a:t>Det går att göra mycket</a:t>
            </a:r>
          </a:p>
          <a:p>
            <a:r>
              <a:rPr lang="sv-SE" dirty="0" smtClean="0"/>
              <a:t>Det finns pengar till åtgärder (men inte tillräckligt)</a:t>
            </a:r>
          </a:p>
          <a:p>
            <a:r>
              <a:rPr lang="sv-SE" dirty="0" smtClean="0"/>
              <a:t>Nyttja den kompetens som finns</a:t>
            </a:r>
          </a:p>
          <a:p>
            <a:endParaRPr lang="sv-SE" dirty="0"/>
          </a:p>
        </p:txBody>
      </p:sp>
      <p:pic>
        <p:nvPicPr>
          <p:cNvPr id="6" name="Picture 2" descr="Höje å vattenrå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89588"/>
            <a:ext cx="1055687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kvr_logotype_color_hi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649913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95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Slutsatser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smtClean="0"/>
              <a:t>Inspireras av andra vattenråd!</a:t>
            </a:r>
          </a:p>
          <a:p>
            <a:pPr marL="0" indent="0">
              <a:buNone/>
            </a:pPr>
            <a:endParaRPr lang="sv-SE" dirty="0" smtClean="0"/>
          </a:p>
          <a:p>
            <a:pPr marL="0" indent="0" algn="ctr">
              <a:buNone/>
            </a:pPr>
            <a:r>
              <a:rPr lang="sv-SE" dirty="0" smtClean="0"/>
              <a:t>… men forma er egen verksamhet!</a:t>
            </a:r>
          </a:p>
          <a:p>
            <a:pPr marL="0" indent="0" algn="ctr">
              <a:buNone/>
            </a:pPr>
            <a:endParaRPr lang="sv-SE" dirty="0"/>
          </a:p>
          <a:p>
            <a:pPr marL="0" indent="0" algn="r">
              <a:buNone/>
            </a:pPr>
            <a:r>
              <a:rPr lang="sv-SE" dirty="0" smtClean="0"/>
              <a:t>Bestäm själva vilken roll ni ska ha!</a:t>
            </a:r>
            <a:endParaRPr lang="sv-SE" dirty="0"/>
          </a:p>
        </p:txBody>
      </p:sp>
      <p:pic>
        <p:nvPicPr>
          <p:cNvPr id="6" name="Picture 2" descr="Höje å vattenrå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89588"/>
            <a:ext cx="1055687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kvr_logotype_color_hi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649913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80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6" descr="kvr_logotype_color_hi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649913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oluppgå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88"/>
            <a:ext cx="10436123" cy="695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92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Hemsidor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>
                <a:hlinkClick r:id="rId3"/>
              </a:rPr>
              <a:t>www.hojea.se</a:t>
            </a:r>
            <a:endParaRPr lang="sv-SE" dirty="0" smtClean="0"/>
          </a:p>
          <a:p>
            <a:r>
              <a:rPr lang="sv-SE" dirty="0" smtClean="0">
                <a:hlinkClick r:id="rId4"/>
              </a:rPr>
              <a:t>www.kavlingean.se</a:t>
            </a:r>
            <a:endParaRPr lang="sv-SE" dirty="0" smtClean="0"/>
          </a:p>
          <a:p>
            <a:r>
              <a:rPr lang="sv-SE" dirty="0" smtClean="0">
                <a:hlinkClick r:id="rId5"/>
              </a:rPr>
              <a:t>www.kavlingeaprojektet.se</a:t>
            </a:r>
            <a:endParaRPr lang="sv-SE" dirty="0" smtClean="0"/>
          </a:p>
          <a:p>
            <a:endParaRPr lang="sv-SE" dirty="0"/>
          </a:p>
        </p:txBody>
      </p:sp>
      <p:pic>
        <p:nvPicPr>
          <p:cNvPr id="6" name="Picture 2" descr="Höje å vattenrå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89588"/>
            <a:ext cx="1055687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kvr_logotype_color_hir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649913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53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Tack!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>
          <a:xfrm>
            <a:off x="6012160" y="1600201"/>
            <a:ext cx="2736304" cy="53265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v-SE" sz="2000" dirty="0" smtClean="0"/>
              <a:t>Jonas.Johansson@lund.se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44464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VSPU – exempel på användning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marL="0" indent="0">
              <a:buNone/>
            </a:pPr>
            <a:r>
              <a:rPr lang="sv-SE" dirty="0">
                <a:hlinkClick r:id="rId3"/>
              </a:rPr>
              <a:t>VA-planering</a:t>
            </a:r>
            <a:r>
              <a:rPr lang="sv-SE" sz="800" dirty="0">
                <a:hlinkClick r:id="rId3"/>
              </a:rPr>
              <a:t> </a:t>
            </a:r>
            <a:endParaRPr lang="sv-SE" sz="800" dirty="0" smtClean="0"/>
          </a:p>
          <a:p>
            <a:pPr marL="0" indent="0" algn="r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Bildobjekt 3"/>
          <p:cNvPicPr/>
          <p:nvPr/>
        </p:nvPicPr>
        <p:blipFill rotWithShape="1">
          <a:blip r:embed="rId4"/>
          <a:srcRect l="33043" t="49461" r="11078" b="2076"/>
          <a:stretch/>
        </p:blipFill>
        <p:spPr bwMode="auto">
          <a:xfrm>
            <a:off x="468731" y="2132852"/>
            <a:ext cx="8175321" cy="44314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668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Fördelar med vattenråd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dirty="0" smtClean="0"/>
              <a:t>Ex. Vattendialog Torpsbäcken</a:t>
            </a:r>
          </a:p>
          <a:p>
            <a:pPr lvl="1"/>
            <a:r>
              <a:rPr lang="sv-SE" dirty="0" smtClean="0"/>
              <a:t>Dialogmöten </a:t>
            </a:r>
            <a:r>
              <a:rPr lang="sv-SE" dirty="0"/>
              <a:t>med </a:t>
            </a:r>
            <a:r>
              <a:rPr lang="sv-SE" dirty="0" smtClean="0"/>
              <a:t>markägare</a:t>
            </a:r>
          </a:p>
          <a:p>
            <a:pPr lvl="2"/>
            <a:r>
              <a:rPr lang="sv-SE" dirty="0"/>
              <a:t>Föreläsningar och diskussioner</a:t>
            </a:r>
          </a:p>
          <a:p>
            <a:pPr lvl="2"/>
            <a:r>
              <a:rPr lang="sv-SE" dirty="0"/>
              <a:t>Länsstyrelsen</a:t>
            </a:r>
          </a:p>
          <a:p>
            <a:pPr lvl="2"/>
            <a:r>
              <a:rPr lang="sv-SE" dirty="0"/>
              <a:t>Kommun</a:t>
            </a:r>
          </a:p>
          <a:p>
            <a:pPr lvl="2"/>
            <a:r>
              <a:rPr lang="sv-SE" dirty="0"/>
              <a:t>Hushållningssällskapet</a:t>
            </a:r>
          </a:p>
          <a:p>
            <a:pPr lvl="2"/>
            <a:r>
              <a:rPr lang="sv-SE" dirty="0" smtClean="0"/>
              <a:t>SLU</a:t>
            </a:r>
          </a:p>
          <a:p>
            <a:pPr lvl="2"/>
            <a:r>
              <a:rPr lang="sv-SE" dirty="0" smtClean="0"/>
              <a:t>VA-organisationer</a:t>
            </a:r>
            <a:endParaRPr lang="sv-SE" dirty="0"/>
          </a:p>
          <a:p>
            <a:pPr lvl="2"/>
            <a:r>
              <a:rPr lang="sv-SE" dirty="0"/>
              <a:t>m.m</a:t>
            </a:r>
            <a:r>
              <a:rPr lang="sv-SE" dirty="0" smtClean="0"/>
              <a:t>.</a:t>
            </a:r>
          </a:p>
          <a:p>
            <a:pPr lvl="1"/>
            <a:r>
              <a:rPr lang="sv-SE" dirty="0" smtClean="0"/>
              <a:t> </a:t>
            </a:r>
          </a:p>
          <a:p>
            <a:pPr lvl="2"/>
            <a:endParaRPr lang="sv-SE" dirty="0" smtClean="0"/>
          </a:p>
        </p:txBody>
      </p:sp>
      <p:pic>
        <p:nvPicPr>
          <p:cNvPr id="4" name="Picture 2" descr="Höje å vattenrå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89588"/>
            <a:ext cx="1055687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kvr_logotype_color_hi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649913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11" y="3016920"/>
            <a:ext cx="4353777" cy="313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55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Fördelar med vattenråd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Enklare att samla den kompetens som finns</a:t>
            </a:r>
          </a:p>
          <a:p>
            <a:r>
              <a:rPr lang="sv-SE" dirty="0" smtClean="0"/>
              <a:t>Åtgärder och projekt kan förankras tidigt med berörda</a:t>
            </a:r>
          </a:p>
          <a:p>
            <a:r>
              <a:rPr lang="sv-SE" dirty="0" smtClean="0"/>
              <a:t>Undvika missförstånd och konflikter</a:t>
            </a:r>
          </a:p>
          <a:p>
            <a:r>
              <a:rPr lang="sv-SE" dirty="0" smtClean="0"/>
              <a:t>Minska ”topp-styrningen”</a:t>
            </a:r>
          </a:p>
          <a:p>
            <a:endParaRPr lang="sv-SE" dirty="0" smtClean="0"/>
          </a:p>
          <a:p>
            <a:endParaRPr lang="sv-SE" dirty="0"/>
          </a:p>
        </p:txBody>
      </p:sp>
      <p:pic>
        <p:nvPicPr>
          <p:cNvPr id="6" name="Picture 5" descr="kvr_logotype_color_hi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49913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23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Fördelar med vattenråd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smtClean="0"/>
              <a:t>Ex. kommunens planprocess</a:t>
            </a:r>
          </a:p>
          <a:p>
            <a:pPr lvl="1"/>
            <a:r>
              <a:rPr lang="sv-SE" dirty="0" smtClean="0"/>
              <a:t>Diskussioner mellan stadsbyggnadskontor och vattenråd innan handlingar sänds ut för synpunkter</a:t>
            </a:r>
          </a:p>
          <a:p>
            <a:pPr lvl="1"/>
            <a:r>
              <a:rPr lang="sv-SE" dirty="0" smtClean="0"/>
              <a:t>Vattenstrategiskt planeringsunderlag</a:t>
            </a:r>
            <a:endParaRPr lang="sv-SE" dirty="0"/>
          </a:p>
        </p:txBody>
      </p:sp>
      <p:pic>
        <p:nvPicPr>
          <p:cNvPr id="4" name="Picture 2" descr="Höje å vattenrå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630193"/>
            <a:ext cx="1055687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kvr_logotype_color_hi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649913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72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Fördelar med vattenråd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0284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Forts. Vattendialog Torpsbäcken</a:t>
            </a:r>
          </a:p>
          <a:p>
            <a:pPr lvl="1"/>
            <a:r>
              <a:rPr lang="sv-SE" dirty="0" smtClean="0"/>
              <a:t>Åtgärder i jordbrukslandskapet</a:t>
            </a:r>
          </a:p>
          <a:p>
            <a:pPr lvl="2"/>
            <a:r>
              <a:rPr lang="sv-SE" dirty="0" smtClean="0"/>
              <a:t>Provtagning näringsämnen och bekämpningsmedel</a:t>
            </a:r>
          </a:p>
          <a:p>
            <a:pPr lvl="2"/>
            <a:r>
              <a:rPr lang="sv-SE" dirty="0" smtClean="0"/>
              <a:t>Fosfordammar</a:t>
            </a:r>
          </a:p>
          <a:p>
            <a:pPr lvl="2"/>
            <a:r>
              <a:rPr lang="sv-SE" dirty="0" smtClean="0"/>
              <a:t>Strukturkalkning</a:t>
            </a:r>
          </a:p>
          <a:p>
            <a:pPr lvl="2"/>
            <a:r>
              <a:rPr lang="sv-SE" dirty="0" smtClean="0"/>
              <a:t>m.m.</a:t>
            </a:r>
          </a:p>
          <a:p>
            <a:pPr lvl="2"/>
            <a:endParaRPr lang="sv-SE" dirty="0"/>
          </a:p>
        </p:txBody>
      </p:sp>
      <p:pic>
        <p:nvPicPr>
          <p:cNvPr id="6" name="Picture 2" descr="Höje å vattenrå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89588"/>
            <a:ext cx="1055687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kvr_logotype_color_hi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649913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002619\AppData\Local\Microsoft\Windows\Temporary Internet Files\Content.Outlook\45A1IXSY\IMG_48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838" y="4577386"/>
            <a:ext cx="3215807" cy="214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91" y="3140968"/>
            <a:ext cx="3584397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6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Fördelar med vattenråd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smtClean="0"/>
              <a:t>Forts. Vattendialog Torpsbäcken</a:t>
            </a:r>
          </a:p>
          <a:p>
            <a:pPr lvl="1"/>
            <a:r>
              <a:rPr lang="sv-SE" dirty="0" smtClean="0"/>
              <a:t>Effekter</a:t>
            </a:r>
          </a:p>
          <a:p>
            <a:pPr lvl="1"/>
            <a:r>
              <a:rPr lang="sv-SE" dirty="0" smtClean="0"/>
              <a:t>Markägare som är positiva till åtgärder på sin mark</a:t>
            </a:r>
          </a:p>
          <a:p>
            <a:pPr lvl="1"/>
            <a:r>
              <a:rPr lang="sv-SE" dirty="0" smtClean="0"/>
              <a:t>En ökad medvetenhet kring miljöfrågor i lantbruket</a:t>
            </a:r>
          </a:p>
          <a:p>
            <a:pPr lvl="1"/>
            <a:r>
              <a:rPr lang="sv-SE" dirty="0" smtClean="0"/>
              <a:t>En ökad förståelse för lantbrukets utmaningar hos tjänstemän på kommun och i vattenrådet</a:t>
            </a:r>
            <a:endParaRPr lang="sv-SE" dirty="0"/>
          </a:p>
        </p:txBody>
      </p:sp>
      <p:pic>
        <p:nvPicPr>
          <p:cNvPr id="6" name="Picture 2" descr="Höje å vattenrå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89588"/>
            <a:ext cx="1055687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kvr_logotype_color_hi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649913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3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VSPU – exempel på användning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>
                <a:hlinkClick r:id="rId3"/>
              </a:rPr>
              <a:t>Översiktsplanering</a:t>
            </a:r>
            <a:endParaRPr lang="sv-SE" dirty="0"/>
          </a:p>
        </p:txBody>
      </p:sp>
      <p:pic>
        <p:nvPicPr>
          <p:cNvPr id="4" name="Bildobjekt 3"/>
          <p:cNvPicPr/>
          <p:nvPr/>
        </p:nvPicPr>
        <p:blipFill rotWithShape="1">
          <a:blip r:embed="rId4"/>
          <a:srcRect l="32740" t="49736" r="10706" b="1587"/>
          <a:stretch/>
        </p:blipFill>
        <p:spPr bwMode="auto">
          <a:xfrm>
            <a:off x="467543" y="2132856"/>
            <a:ext cx="8274076" cy="4451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160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VSPU – exempel på användning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>
                <a:hlinkClick r:id="rId3"/>
              </a:rPr>
              <a:t>Miljöförvaltning</a:t>
            </a:r>
            <a:endParaRPr lang="sv-SE" dirty="0"/>
          </a:p>
        </p:txBody>
      </p:sp>
      <p:pic>
        <p:nvPicPr>
          <p:cNvPr id="4" name="Bildobjekt 3"/>
          <p:cNvPicPr/>
          <p:nvPr/>
        </p:nvPicPr>
        <p:blipFill rotWithShape="1">
          <a:blip r:embed="rId4"/>
          <a:srcRect l="32827" t="49354" r="10797" b="2053"/>
          <a:stretch/>
        </p:blipFill>
        <p:spPr bwMode="auto">
          <a:xfrm>
            <a:off x="467543" y="2133574"/>
            <a:ext cx="8248034" cy="4443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829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6" descr="kvr_logotype_color_hi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649913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003220\Desktop\Vattenbilder_II\Mälaren\IMG_3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" y="-46240"/>
            <a:ext cx="9205654" cy="690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65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Åtgärdsarbete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79512" y="1888232"/>
            <a:ext cx="5050904" cy="3268960"/>
          </a:xfrm>
        </p:spPr>
        <p:txBody>
          <a:bodyPr>
            <a:normAutofit fontScale="85000" lnSpcReduction="10000"/>
          </a:bodyPr>
          <a:lstStyle/>
          <a:p>
            <a:r>
              <a:rPr lang="sv-SE" dirty="0" err="1" smtClean="0"/>
              <a:t>Kävlingeåprojektet</a:t>
            </a:r>
            <a:r>
              <a:rPr lang="sv-SE" dirty="0" smtClean="0"/>
              <a:t> sedan 1995</a:t>
            </a:r>
          </a:p>
          <a:p>
            <a:r>
              <a:rPr lang="sv-SE" dirty="0" smtClean="0"/>
              <a:t>Höjeåprojektet sedan 1992</a:t>
            </a:r>
          </a:p>
          <a:p>
            <a:r>
              <a:rPr lang="sv-SE" dirty="0" smtClean="0"/>
              <a:t>Målsättningar:</a:t>
            </a:r>
          </a:p>
          <a:p>
            <a:pPr lvl="1"/>
            <a:r>
              <a:rPr lang="sv-SE" dirty="0" smtClean="0"/>
              <a:t>Minskad övergödning</a:t>
            </a:r>
          </a:p>
          <a:p>
            <a:pPr lvl="1"/>
            <a:r>
              <a:rPr lang="sv-SE" dirty="0" smtClean="0"/>
              <a:t>Ökad biologisk mångfald</a:t>
            </a:r>
          </a:p>
          <a:p>
            <a:pPr lvl="1"/>
            <a:r>
              <a:rPr lang="sv-SE" dirty="0" smtClean="0"/>
              <a:t>Förbättrade möjligheter till rekreation i anslutning till vattendragen</a:t>
            </a:r>
            <a:endParaRPr lang="sv-SE" dirty="0"/>
          </a:p>
        </p:txBody>
      </p:sp>
      <p:pic>
        <p:nvPicPr>
          <p:cNvPr id="5" name="Picture 2" descr="Höje å vattenrå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89588"/>
            <a:ext cx="1055687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kvr_logotype_color_hi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649913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48879"/>
            <a:ext cx="4432863" cy="332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0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003220\Desktop\Kävlingeån_våtmark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764704"/>
            <a:ext cx="5886450" cy="5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79512" y="-13811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4400" dirty="0">
                <a:solidFill>
                  <a:srgbClr val="0066FF"/>
                </a:solidFill>
                <a:latin typeface="Calibri" pitchFamily="34" charset="0"/>
                <a:ea typeface="ＭＳ Ｐゴシック" pitchFamily="34" charset="-128"/>
              </a:rPr>
              <a:t>Historien</a:t>
            </a:r>
          </a:p>
        </p:txBody>
      </p:sp>
      <p:pic>
        <p:nvPicPr>
          <p:cNvPr id="4" name="Picture 6" descr="kvr_logotype_color_hi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651500"/>
            <a:ext cx="792163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49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rekkarta origina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8563"/>
            <a:ext cx="9144000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 descr="Rekkarta vat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8563"/>
            <a:ext cx="9144000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5791200" y="1295400"/>
            <a:ext cx="30480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sv-SE" altLang="sv-SE" sz="2400" b="1"/>
              <a:t>Skånska rekognos-ceringskartan</a:t>
            </a:r>
          </a:p>
          <a:p>
            <a:pPr algn="r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sv-SE" altLang="sv-SE" sz="2400" b="1"/>
              <a:t>1812-1820:</a:t>
            </a:r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381000" y="5334000"/>
            <a:ext cx="2514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sv-SE" sz="2400" b="1"/>
              <a:t>Våtmarker täcker 10-15 % av marken</a:t>
            </a:r>
          </a:p>
        </p:txBody>
      </p:sp>
      <p:pic>
        <p:nvPicPr>
          <p:cNvPr id="106502" name="Picture 6" descr="Loberod OldW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8563"/>
            <a:ext cx="9144000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Picture 7" descr="Loberod id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8563"/>
            <a:ext cx="9144000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4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865188"/>
          </a:xfrm>
        </p:spPr>
        <p:txBody>
          <a:bodyPr/>
          <a:lstStyle/>
          <a:p>
            <a:pPr eaLnBrk="1" hangingPunct="1"/>
            <a:r>
              <a:rPr lang="sv-SE" altLang="sv-SE" sz="4000" dirty="0" smtClean="0">
                <a:solidFill>
                  <a:schemeClr val="bg1"/>
                </a:solidFill>
                <a:latin typeface="Calibri" pitchFamily="34" charset="0"/>
              </a:rPr>
              <a:t>Vad har hänt sedan början av 1800-talet?</a:t>
            </a:r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5867400" y="1447800"/>
            <a:ext cx="3124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sv-SE" altLang="sv-SE" sz="3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Idag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sv-SE" altLang="sv-SE" sz="24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Våtmarker täcker ca 1 % av marken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sv-SE" altLang="sv-SE" sz="24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Ca </a:t>
            </a:r>
            <a:r>
              <a:rPr lang="sv-SE" altLang="sv-SE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90</a:t>
            </a:r>
            <a:r>
              <a:rPr lang="sv-SE" altLang="sv-SE" sz="24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% av våtmarkerna har försvunnit</a:t>
            </a:r>
            <a:endParaRPr lang="sv-SE" altLang="sv-SE" sz="3200" b="1" smtClean="0">
              <a:latin typeface="Calibri" pitchFamily="34" charset="0"/>
            </a:endParaRPr>
          </a:p>
        </p:txBody>
      </p:sp>
      <p:sp>
        <p:nvSpPr>
          <p:cNvPr id="12298" name="Rectangle 4"/>
          <p:cNvSpPr>
            <a:spLocks noChangeArrowheads="1"/>
          </p:cNvSpPr>
          <p:nvPr/>
        </p:nvSpPr>
        <p:spPr bwMode="auto">
          <a:xfrm>
            <a:off x="179512" y="-13811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4400" dirty="0">
                <a:solidFill>
                  <a:srgbClr val="0066FF"/>
                </a:solidFill>
                <a:latin typeface="Calibri" pitchFamily="34" charset="0"/>
                <a:ea typeface="ＭＳ Ｐゴシック" pitchFamily="34" charset="-128"/>
              </a:rPr>
              <a:t>Historien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6551613" y="188913"/>
            <a:ext cx="25923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sv-SE" sz="1000"/>
              <a:t>Animation: Tette Alström, Ekologgruppen</a:t>
            </a:r>
          </a:p>
        </p:txBody>
      </p:sp>
    </p:spTree>
    <p:extLst>
      <p:ext uri="{BB962C8B-B14F-4D97-AF65-F5344CB8AC3E}">
        <p14:creationId xmlns:p14="http://schemas.microsoft.com/office/powerpoint/2010/main" val="1427383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0" grpId="0" autoUpdateAnimBg="0"/>
      <p:bldP spid="106501" grpId="0" autoUpdateAnimBg="0"/>
      <p:bldP spid="106504" grpId="0" autoUpdateAnimBg="0"/>
      <p:bldP spid="106505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3048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sz="3600">
                <a:solidFill>
                  <a:srgbClr val="0066FF"/>
                </a:solidFill>
                <a:latin typeface="Calibri" pitchFamily="34" charset="0"/>
              </a:rPr>
              <a:t>Fakta</a:t>
            </a: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395288" y="1484313"/>
            <a:ext cx="8139112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sv-SE" altLang="zh-CN" sz="2400" b="1" dirty="0" err="1">
                <a:latin typeface="Calibri" pitchFamily="34" charset="0"/>
                <a:ea typeface="宋体" pitchFamily="2" charset="-122"/>
              </a:rPr>
              <a:t>Höje</a:t>
            </a:r>
            <a:r>
              <a:rPr lang="sv-SE" altLang="zh-CN" sz="2400" b="1" dirty="0">
                <a:latin typeface="Calibri" pitchFamily="34" charset="0"/>
                <a:ea typeface="宋体" pitchFamily="2" charset="-122"/>
              </a:rPr>
              <a:t> å					Kävlingeån</a:t>
            </a:r>
          </a:p>
          <a:p>
            <a:pPr eaLnBrk="1" hangingPunct="1">
              <a:buFontTx/>
              <a:buNone/>
            </a:pPr>
            <a:r>
              <a:rPr lang="sv-SE" altLang="zh-CN" sz="2400" dirty="0">
                <a:latin typeface="Calibri" pitchFamily="34" charset="0"/>
                <a:ea typeface="宋体" pitchFamily="2" charset="-122"/>
              </a:rPr>
              <a:t>316 km</a:t>
            </a:r>
            <a:r>
              <a:rPr lang="sv-SE" altLang="zh-CN" sz="2400" baseline="30000" dirty="0">
                <a:latin typeface="Calibri" pitchFamily="34" charset="0"/>
                <a:ea typeface="宋体" pitchFamily="2" charset="-122"/>
              </a:rPr>
              <a:t>2</a:t>
            </a:r>
            <a:r>
              <a:rPr lang="sv-SE" altLang="zh-CN" sz="2400" dirty="0">
                <a:latin typeface="Calibri" pitchFamily="34" charset="0"/>
                <a:ea typeface="宋体" pitchFamily="2" charset="-122"/>
              </a:rPr>
              <a:t> 				1 200 km2</a:t>
            </a:r>
          </a:p>
          <a:p>
            <a:pPr eaLnBrk="1" hangingPunct="1">
              <a:buFontTx/>
              <a:buNone/>
            </a:pPr>
            <a:r>
              <a:rPr lang="sv-SE" altLang="sv-SE" sz="2400" dirty="0">
                <a:latin typeface="Calibri" pitchFamily="34" charset="0"/>
              </a:rPr>
              <a:t>2-5 kbm / s				10-15 kbm/s</a:t>
            </a:r>
          </a:p>
          <a:p>
            <a:pPr eaLnBrk="1" hangingPunct="1">
              <a:buFontTx/>
              <a:buNone/>
            </a:pPr>
            <a:r>
              <a:rPr lang="sv-SE" altLang="zh-CN" sz="2400" dirty="0">
                <a:latin typeface="Calibri" pitchFamily="34" charset="0"/>
                <a:ea typeface="宋体" pitchFamily="2" charset="-122"/>
              </a:rPr>
              <a:t>Jordbruksmark ca 62 %		 Jordbruksmark </a:t>
            </a:r>
            <a:r>
              <a:rPr lang="sv-SE" altLang="zh-CN" sz="2400" dirty="0" smtClean="0">
                <a:latin typeface="Calibri" pitchFamily="34" charset="0"/>
                <a:ea typeface="宋体" pitchFamily="2" charset="-122"/>
              </a:rPr>
              <a:t>60-70 %</a:t>
            </a:r>
            <a:endParaRPr lang="sv-SE" altLang="zh-CN" sz="2400" dirty="0">
              <a:latin typeface="Calibri" pitchFamily="34" charset="0"/>
              <a:ea typeface="宋体" pitchFamily="2" charset="-122"/>
            </a:endParaRPr>
          </a:p>
          <a:p>
            <a:pPr eaLnBrk="1" hangingPunct="1">
              <a:buFontTx/>
              <a:buNone/>
            </a:pPr>
            <a:r>
              <a:rPr lang="sv-SE" altLang="zh-CN" sz="2400" dirty="0">
                <a:latin typeface="Calibri" pitchFamily="34" charset="0"/>
                <a:ea typeface="宋体" pitchFamily="2" charset="-122"/>
              </a:rPr>
              <a:t>Tätort ca 11 %				Tätort ca 1,5 %</a:t>
            </a:r>
            <a:endParaRPr lang="sv-SE" altLang="sv-SE" sz="2400" dirty="0">
              <a:latin typeface="Calibri" pitchFamily="34" charset="0"/>
            </a:endParaRPr>
          </a:p>
          <a:p>
            <a:pPr eaLnBrk="1" hangingPunct="1">
              <a:buFontTx/>
              <a:buNone/>
            </a:pPr>
            <a:endParaRPr lang="sv-SE" altLang="sv-SE" sz="2400" dirty="0">
              <a:latin typeface="Calibri" pitchFamily="34" charset="0"/>
            </a:endParaRPr>
          </a:p>
        </p:txBody>
      </p:sp>
      <p:pic>
        <p:nvPicPr>
          <p:cNvPr id="512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884613"/>
            <a:ext cx="4392612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kvr_logotype_color_hi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651500"/>
            <a:ext cx="792163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70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048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sz="4000">
                <a:solidFill>
                  <a:srgbClr val="0066FF"/>
                </a:solidFill>
                <a:latin typeface="Calibri" pitchFamily="34" charset="0"/>
              </a:rPr>
              <a:t>Miljöproblem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07950" y="1268413"/>
            <a:ext cx="3903663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endParaRPr lang="sv-SE" altLang="sv-SE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sv-SE" altLang="sv-SE" sz="2800" dirty="0" smtClean="0">
                <a:latin typeface="Calibri" pitchFamily="34" charset="0"/>
              </a:rPr>
              <a:t>Övergödning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sv-SE" altLang="sv-SE" sz="2800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sv-SE" altLang="sv-SE" sz="2800" dirty="0" smtClean="0">
                <a:latin typeface="Calibri" pitchFamily="34" charset="0"/>
              </a:rPr>
              <a:t>Fysisk påverkan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sv-SE" altLang="sv-SE" sz="2800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sv-SE" altLang="sv-SE" sz="2800" dirty="0" smtClean="0">
                <a:latin typeface="Calibri" pitchFamily="34" charset="0"/>
              </a:rPr>
              <a:t>Miljögifter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sv-SE" altLang="sv-SE" sz="2800" dirty="0" smtClean="0">
                <a:latin typeface="Calibri" pitchFamily="34" charset="0"/>
              </a:rPr>
              <a:t>- missbildade fiskar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sv-SE" altLang="sv-SE" sz="2800" dirty="0" smtClean="0">
                <a:latin typeface="Calibri" pitchFamily="34" charset="0"/>
              </a:rPr>
              <a:t>- brunnar med dåligt vatten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sv-SE" altLang="sv-SE" sz="2800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sv-SE" altLang="sv-SE" sz="2000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sv-SE" altLang="sv-SE" sz="2000" dirty="0" smtClean="0"/>
          </a:p>
        </p:txBody>
      </p:sp>
      <p:pic>
        <p:nvPicPr>
          <p:cNvPr id="14340" name="Picture 6" descr="kvr_logotype_color_hi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651500"/>
            <a:ext cx="792163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 descr="C:\Users\003220\Desktop\Vattenbilder_II\Kävlingeån_bilder\Bråån_Kyrkhult\Bild 3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00808"/>
            <a:ext cx="5408612" cy="405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88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Ekologisk status</a:t>
            </a:r>
            <a:endParaRPr lang="sv-S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56792"/>
            <a:ext cx="6970340" cy="439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5" y="404664"/>
            <a:ext cx="1945010" cy="229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öje å vattenrå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89588"/>
            <a:ext cx="1055687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kvr_logotype_color_hir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649913"/>
            <a:ext cx="7921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58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763</Words>
  <Application>Microsoft Office PowerPoint</Application>
  <PresentationFormat>Bildspel på skärmen (4:3)</PresentationFormat>
  <Paragraphs>306</Paragraphs>
  <Slides>40</Slides>
  <Notes>32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40</vt:i4>
      </vt:variant>
    </vt:vector>
  </HeadingPairs>
  <TitlesOfParts>
    <vt:vector size="41" baseType="lpstr"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Vad har hänt sedan början av 1800-talet?</vt:lpstr>
      <vt:lpstr>PowerPoint-presentation</vt:lpstr>
      <vt:lpstr>PowerPoint-presentation</vt:lpstr>
      <vt:lpstr>Ekologisk status</vt:lpstr>
      <vt:lpstr>Höje å- och Kävlingeåns vattenråd</vt:lpstr>
      <vt:lpstr>Verksamhet</vt:lpstr>
      <vt:lpstr>Verksamhet</vt:lpstr>
      <vt:lpstr>Organisation</vt:lpstr>
      <vt:lpstr>Medlemmar</vt:lpstr>
      <vt:lpstr>Ekonomi</vt:lpstr>
      <vt:lpstr>Vattenförvaltning</vt:lpstr>
      <vt:lpstr>VSPU</vt:lpstr>
      <vt:lpstr>VSPU – exempel på användning</vt:lpstr>
      <vt:lpstr>PowerPoint-presentation</vt:lpstr>
      <vt:lpstr>Åtgärdsarbete</vt:lpstr>
      <vt:lpstr>Lyckat?</vt:lpstr>
      <vt:lpstr>JA!</vt:lpstr>
      <vt:lpstr>JA!</vt:lpstr>
      <vt:lpstr>Projekten har visat att</vt:lpstr>
      <vt:lpstr>Framgångsfaktorer</vt:lpstr>
      <vt:lpstr>God status – nåt för ett vattenråd?</vt:lpstr>
      <vt:lpstr>Vad är rimligt?</vt:lpstr>
      <vt:lpstr>Slutsatser</vt:lpstr>
      <vt:lpstr>Slutsatser</vt:lpstr>
      <vt:lpstr>Hemsidor</vt:lpstr>
      <vt:lpstr>Tack!</vt:lpstr>
      <vt:lpstr>VSPU – exempel på användning</vt:lpstr>
      <vt:lpstr>Fördelar med vattenråd</vt:lpstr>
      <vt:lpstr>Fördelar med vattenråd</vt:lpstr>
      <vt:lpstr>Fördelar med vattenråd</vt:lpstr>
      <vt:lpstr>Fördelar med vattenråd</vt:lpstr>
      <vt:lpstr>Fördelar med vattenråd</vt:lpstr>
      <vt:lpstr>VSPU – exempel på användning</vt:lpstr>
      <vt:lpstr>VSPU – exempel på användning</vt:lpstr>
      <vt:lpstr>Åtgärdsarbete</vt:lpstr>
    </vt:vector>
  </TitlesOfParts>
  <Company>Lunds kommun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Vattenrådet – gränsöverskridande samarbete med gemensamt mål</dc:title>
  <dc:creator>Anna Olsson</dc:creator>
  <cp:lastModifiedBy>Jonas Johansson</cp:lastModifiedBy>
  <cp:revision>88</cp:revision>
  <dcterms:created xsi:type="dcterms:W3CDTF">2015-10-05T11:38:17Z</dcterms:created>
  <dcterms:modified xsi:type="dcterms:W3CDTF">2015-10-12T09:45:21Z</dcterms:modified>
</cp:coreProperties>
</file>