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18" r:id="rId2"/>
    <p:sldId id="330" r:id="rId3"/>
    <p:sldId id="370" r:id="rId4"/>
    <p:sldId id="371" r:id="rId5"/>
    <p:sldId id="419" r:id="rId6"/>
    <p:sldId id="372" r:id="rId7"/>
    <p:sldId id="420" r:id="rId8"/>
    <p:sldId id="400" r:id="rId9"/>
    <p:sldId id="421" r:id="rId10"/>
    <p:sldId id="374" r:id="rId11"/>
    <p:sldId id="375" r:id="rId12"/>
    <p:sldId id="422" r:id="rId13"/>
    <p:sldId id="376" r:id="rId14"/>
    <p:sldId id="423" r:id="rId15"/>
    <p:sldId id="377" r:id="rId16"/>
    <p:sldId id="378" r:id="rId17"/>
    <p:sldId id="379" r:id="rId18"/>
    <p:sldId id="380" r:id="rId19"/>
    <p:sldId id="425" r:id="rId20"/>
    <p:sldId id="381" r:id="rId21"/>
    <p:sldId id="401" r:id="rId22"/>
    <p:sldId id="382" r:id="rId23"/>
    <p:sldId id="402" r:id="rId24"/>
    <p:sldId id="426" r:id="rId25"/>
    <p:sldId id="424" r:id="rId26"/>
    <p:sldId id="384" r:id="rId27"/>
    <p:sldId id="385" r:id="rId28"/>
    <p:sldId id="386" r:id="rId29"/>
    <p:sldId id="427" r:id="rId30"/>
    <p:sldId id="429" r:id="rId31"/>
    <p:sldId id="389" r:id="rId32"/>
    <p:sldId id="390" r:id="rId33"/>
    <p:sldId id="430" r:id="rId34"/>
    <p:sldId id="431" r:id="rId3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9040" autoAdjust="0"/>
  </p:normalViewPr>
  <p:slideViewPr>
    <p:cSldViewPr>
      <p:cViewPr varScale="1">
        <p:scale>
          <a:sx n="83" d="100"/>
          <a:sy n="83" d="100"/>
        </p:scale>
        <p:origin x="82" y="95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1057-5C00-4918-A2B3-CE2C22F0E032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4A89-4EA9-41C6-B114-762ABBD4BE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36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07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33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57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35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44A89-4EA9-41C6-B114-762ABBD4BEF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59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45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8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289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1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9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2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8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19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41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14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D388-FFED-4604-B369-87271C1B1AD4}" type="datetimeFigureOut">
              <a:rPr lang="sv-SE" smtClean="0"/>
              <a:t>2019-05-22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C96D-DADC-4700-A5D0-92B92FE548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2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7772400" cy="1470025"/>
          </a:xfrm>
        </p:spPr>
        <p:txBody>
          <a:bodyPr>
            <a:normAutofit/>
          </a:bodyPr>
          <a:lstStyle/>
          <a:p>
            <a:r>
              <a:rPr lang="sv-SE" sz="6600" dirty="0" smtClean="0">
                <a:solidFill>
                  <a:schemeClr val="bg1"/>
                </a:solidFill>
              </a:rPr>
              <a:t>Välkomna!</a:t>
            </a:r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4176464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Årsstämma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smtClean="0"/>
              <a:t>Balansräkning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616" y="1429543"/>
            <a:ext cx="64865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err="1" smtClean="0"/>
              <a:t>Medelsdisposition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smtClean="0"/>
              <a:t>Förslag till vinstdeposition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dirty="0" smtClean="0"/>
              <a:t>Till årsstämmans förfogande står följande vinstmedel: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Balanserade vinstmedel			</a:t>
            </a:r>
            <a:r>
              <a:rPr lang="sv-SE" sz="2000" dirty="0" smtClean="0"/>
              <a:t>284 068</a:t>
            </a: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Årets resultat				</a:t>
            </a:r>
            <a:r>
              <a:rPr lang="sv-SE" sz="2000" u="sng" dirty="0" smtClean="0"/>
              <a:t>127 218</a:t>
            </a: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					</a:t>
            </a:r>
            <a:r>
              <a:rPr lang="sv-SE" sz="2000" b="1" dirty="0" smtClean="0"/>
              <a:t>411 287</a:t>
            </a:r>
            <a:endParaRPr lang="sv-SE" sz="2000" b="1" dirty="0" smtClean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Styrelsen föreslår att vinstmedlen disponeras så att vinstmedlen </a:t>
            </a:r>
            <a:r>
              <a:rPr lang="sv-SE" sz="2000" b="1" dirty="0" smtClean="0"/>
              <a:t>411 287 kr </a:t>
            </a:r>
            <a:r>
              <a:rPr lang="sv-SE" sz="2000" dirty="0" smtClean="0"/>
              <a:t>överförs i ny räkning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5341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7772400" cy="1470025"/>
          </a:xfrm>
        </p:spPr>
        <p:txBody>
          <a:bodyPr>
            <a:normAutofit/>
          </a:bodyPr>
          <a:lstStyle/>
          <a:p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4176464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Årsstämma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Autofit/>
          </a:bodyPr>
          <a:lstStyle/>
          <a:p>
            <a:r>
              <a:rPr lang="sv-SE" sz="3200" dirty="0" smtClean="0"/>
              <a:t>Valberedningens förslag till ledamöter i styrelsen samt revisorer</a:t>
            </a:r>
            <a:br>
              <a:rPr lang="sv-SE" sz="3200" dirty="0" smtClean="0"/>
            </a:br>
            <a:r>
              <a:rPr lang="sv-SE" sz="2000" i="1" dirty="0" smtClean="0"/>
              <a:t>Bilaga 2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00200"/>
            <a:ext cx="65151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7772400" cy="1470025"/>
          </a:xfrm>
        </p:spPr>
        <p:txBody>
          <a:bodyPr>
            <a:normAutofit/>
          </a:bodyPr>
          <a:lstStyle/>
          <a:p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4176464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Årsstämma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Arbetsplan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000" b="1" i="1" dirty="0"/>
              <a:t>Vattenförvaltningens verksamhet för </a:t>
            </a:r>
            <a:r>
              <a:rPr lang="sv-SE" sz="2000" b="1" i="1" dirty="0" smtClean="0"/>
              <a:t>2020 </a:t>
            </a:r>
            <a:r>
              <a:rPr lang="sv-SE" sz="2000" b="1" i="1" dirty="0"/>
              <a:t>föreslås bygga vidare på verksamhetsförslag och arbetsplaner från föregående år med huvudfokus på följande punkter:</a:t>
            </a:r>
            <a:endParaRPr lang="sv-SE" sz="2000" b="1" dirty="0"/>
          </a:p>
          <a:p>
            <a:pPr lvl="0"/>
            <a:r>
              <a:rPr lang="sv-SE" sz="2000" dirty="0"/>
              <a:t>Temadagar med aktuella vattenteman</a:t>
            </a:r>
          </a:p>
          <a:p>
            <a:pPr lvl="0"/>
            <a:r>
              <a:rPr lang="sv-SE" sz="2000" dirty="0"/>
              <a:t>Remisshantering/samråd</a:t>
            </a:r>
          </a:p>
          <a:p>
            <a:pPr lvl="0"/>
            <a:r>
              <a:rPr lang="sv-SE" sz="2000" dirty="0"/>
              <a:t>Bevaka möjligheter till extern finansiering och genomförande av </a:t>
            </a:r>
            <a:r>
              <a:rPr lang="sv-SE" sz="2000" dirty="0" smtClean="0"/>
              <a:t>projekt utanför den ordinarie verksamheten</a:t>
            </a:r>
            <a:endParaRPr lang="sv-SE" sz="2000" dirty="0"/>
          </a:p>
          <a:p>
            <a:pPr lvl="0"/>
            <a:r>
              <a:rPr lang="sv-SE" sz="2000" dirty="0"/>
              <a:t>Utåtriktad information om vattenrådets arbete via bl. a. hemsida och föredrag</a:t>
            </a:r>
          </a:p>
          <a:p>
            <a:pPr lvl="0"/>
            <a:r>
              <a:rPr lang="sv-SE" sz="2000" dirty="0"/>
              <a:t>Resurs för medlemmarna i vattenförvaltningsfrågor</a:t>
            </a:r>
          </a:p>
          <a:p>
            <a:pPr lvl="0"/>
            <a:r>
              <a:rPr lang="sv-SE" sz="2000" dirty="0" smtClean="0"/>
              <a:t>Administration</a:t>
            </a:r>
          </a:p>
          <a:p>
            <a:pPr lvl="0"/>
            <a:r>
              <a:rPr lang="sv-SE" sz="2000" dirty="0" smtClean="0"/>
              <a:t>Samarbete med universitet och högskolor kring examensarbeten och forskningsprojekt kopplade till verksamheten</a:t>
            </a:r>
            <a:endParaRPr lang="sv-SE" sz="2000" dirty="0"/>
          </a:p>
          <a:p>
            <a:pPr lvl="0"/>
            <a:r>
              <a:rPr lang="sv-SE" sz="2000" dirty="0"/>
              <a:t>Övrig verksamhet med koppling till vattenförvaltning, nya verksamheter, projekt eller arbetsgrupper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060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Arbetsplan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000" b="1" i="1" dirty="0" smtClean="0"/>
              <a:t>Recipientkontrollen för </a:t>
            </a:r>
            <a:r>
              <a:rPr lang="sv-SE" sz="2000" b="1" i="1" dirty="0" smtClean="0"/>
              <a:t>2020 </a:t>
            </a:r>
            <a:r>
              <a:rPr lang="sv-SE" sz="2000" b="1" i="1" dirty="0" smtClean="0"/>
              <a:t>föreslås ha huvudfokus på följande punkter:</a:t>
            </a:r>
            <a:endParaRPr lang="sv-SE" sz="2000" b="1" dirty="0" smtClean="0"/>
          </a:p>
          <a:p>
            <a:pPr lvl="0"/>
            <a:r>
              <a:rPr lang="sv-SE" sz="2000" dirty="0" smtClean="0"/>
              <a:t>Genomförande av ordinarie recipientkontrollprogram</a:t>
            </a:r>
          </a:p>
          <a:p>
            <a:pPr lvl="0"/>
            <a:r>
              <a:rPr lang="sv-SE" sz="2000" dirty="0" smtClean="0"/>
              <a:t>Genomförande av </a:t>
            </a:r>
            <a:r>
              <a:rPr lang="sv-SE" sz="2000" dirty="0" err="1" smtClean="0"/>
              <a:t>ålgräsundersökning</a:t>
            </a:r>
            <a:r>
              <a:rPr lang="sv-SE" sz="2000" dirty="0" smtClean="0"/>
              <a:t> i Lommabukten utanför Kävlingeåns mynning</a:t>
            </a:r>
          </a:p>
          <a:p>
            <a:pPr lvl="0"/>
            <a:r>
              <a:rPr lang="sv-SE" sz="2000" dirty="0" smtClean="0"/>
              <a:t>Spridning av resultat via hemsida</a:t>
            </a:r>
          </a:p>
          <a:p>
            <a:pPr lvl="0"/>
            <a:r>
              <a:rPr lang="sv-SE" sz="2000" dirty="0" smtClean="0"/>
              <a:t>Bevakning av oväntade resultat inom recipientkontrollen</a:t>
            </a:r>
          </a:p>
          <a:p>
            <a:pPr lvl="0"/>
            <a:r>
              <a:rPr lang="sv-SE" sz="2000" dirty="0" smtClean="0"/>
              <a:t>Bevakning av eventuella oförutsedda utsläpp till ån</a:t>
            </a:r>
          </a:p>
          <a:p>
            <a:pPr lvl="0"/>
            <a:r>
              <a:rPr lang="sv-SE" sz="2000" dirty="0" smtClean="0"/>
              <a:t>Framtagning av förslag på undersökningar och åtgärder till följd av eventuella utsläpp eller oväntade resultat från undersökningar inom </a:t>
            </a:r>
            <a:r>
              <a:rPr lang="sv-SE" sz="2000" dirty="0" smtClean="0"/>
              <a:t>recipientkontrollen</a:t>
            </a:r>
          </a:p>
          <a:p>
            <a:pPr lvl="0"/>
            <a:r>
              <a:rPr lang="sv-SE" sz="2000" dirty="0" smtClean="0"/>
              <a:t>Bevakning av pågående förändringsarbete inom Öresunds vattenvårdsförbund inför eventuellt ansökande om medlemskap</a:t>
            </a:r>
            <a:endParaRPr lang="sv-SE" sz="2000" dirty="0" smtClean="0"/>
          </a:p>
          <a:p>
            <a:pPr lvl="0"/>
            <a:r>
              <a:rPr lang="sv-SE" sz="2000" dirty="0" smtClean="0"/>
              <a:t>Övrig verksamhet kopplad till recipientkontrollen, t.ex. koppling till Vattendirektivet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430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Arbetsplan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i="1" dirty="0"/>
              <a:t>Vattenvårdsprogrammets verksamhet </a:t>
            </a:r>
            <a:r>
              <a:rPr lang="sv-SE" sz="2000" b="1" i="1" dirty="0" smtClean="0"/>
              <a:t>2020 föreslås </a:t>
            </a:r>
            <a:r>
              <a:rPr lang="sv-SE" sz="2000" b="1" i="1" dirty="0"/>
              <a:t>ha huvudfokus på följande:</a:t>
            </a:r>
            <a:endParaRPr lang="sv-SE" sz="2000" b="1" dirty="0"/>
          </a:p>
          <a:p>
            <a:pPr lvl="0"/>
            <a:r>
              <a:rPr lang="sv-SE" sz="2000" dirty="0" smtClean="0"/>
              <a:t>Genomförande </a:t>
            </a:r>
            <a:r>
              <a:rPr lang="sv-SE" sz="2000" dirty="0" smtClean="0"/>
              <a:t>av arbetet med etapp III</a:t>
            </a:r>
          </a:p>
          <a:p>
            <a:pPr lvl="0"/>
            <a:r>
              <a:rPr lang="sv-SE" sz="2000" dirty="0" smtClean="0"/>
              <a:t>Genomförande av Fokus </a:t>
            </a:r>
            <a:r>
              <a:rPr lang="sv-SE" sz="2000" dirty="0" smtClean="0"/>
              <a:t>Vombsjön</a:t>
            </a:r>
          </a:p>
          <a:p>
            <a:pPr lvl="0"/>
            <a:r>
              <a:rPr lang="sv-SE" sz="2000" dirty="0" smtClean="0"/>
              <a:t>Genomförande av projektet ”Vombsjöns tillrinningsområde”</a:t>
            </a:r>
            <a:endParaRPr lang="sv-SE" sz="2000" dirty="0"/>
          </a:p>
          <a:p>
            <a:pPr lvl="0"/>
            <a:r>
              <a:rPr lang="sv-SE" sz="2000" dirty="0"/>
              <a:t>Övrig verksamhet kopplad till Vattenvårdsprogram </a:t>
            </a:r>
            <a:r>
              <a:rPr lang="sv-SE" sz="2000" dirty="0" err="1"/>
              <a:t>Kävlingeån</a:t>
            </a:r>
            <a:r>
              <a:rPr lang="sv-SE" sz="2000" dirty="0"/>
              <a:t>, t.ex. bevakning av extern finansiering av </a:t>
            </a:r>
            <a:r>
              <a:rPr lang="sv-SE" sz="2000" dirty="0" smtClean="0"/>
              <a:t>åtgärder</a:t>
            </a:r>
          </a:p>
          <a:p>
            <a:pPr lvl="0"/>
            <a:r>
              <a:rPr lang="sv-SE" sz="2000" dirty="0" smtClean="0"/>
              <a:t>Fortsätta arbetet med att ta fram och förankra förslag på nytt samarbetsavtal fr.o.m. 2022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229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Arbetsplan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995488" y="1600200"/>
            <a:ext cx="71485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i="1" dirty="0" smtClean="0"/>
              <a:t>De övergripande målsättningarna för vattenvårdsprogrammet är:</a:t>
            </a:r>
            <a:endParaRPr lang="sv-SE" sz="2000" b="1" dirty="0"/>
          </a:p>
          <a:p>
            <a:pPr lvl="0"/>
            <a:r>
              <a:rPr lang="sv-SE" sz="2000" dirty="0"/>
              <a:t>god ekologisk och kemisk status i Kävlingeåns vattenförekomster</a:t>
            </a:r>
          </a:p>
          <a:p>
            <a:pPr lvl="0"/>
            <a:r>
              <a:rPr lang="sv-SE" sz="2000" dirty="0"/>
              <a:t>minskande halter av övergödande och förorenande ämnen i områdets vattendrag, sjöar och grundvatten, samt minskad uttransport av näringsämnen till Öresund</a:t>
            </a:r>
          </a:p>
          <a:p>
            <a:pPr lvl="0"/>
            <a:r>
              <a:rPr lang="sv-SE" sz="2000" dirty="0"/>
              <a:t>ökad biologisk mångfald med anknytning till vatten i avrinningsområdet</a:t>
            </a:r>
          </a:p>
          <a:p>
            <a:pPr lvl="0"/>
            <a:r>
              <a:rPr lang="sv-SE" sz="2000" dirty="0"/>
              <a:t>ökad areal av vattennära rekreationsområden, främst i anslutning till tätorterna</a:t>
            </a:r>
          </a:p>
          <a:p>
            <a:pPr lvl="0"/>
            <a:r>
              <a:rPr lang="sv-SE" sz="2000" dirty="0"/>
              <a:t>att hantera frågor om översvämningsproblematik och flödesreglering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885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Arbetsplan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267744" y="1600200"/>
            <a:ext cx="6876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i="1" dirty="0" smtClean="0"/>
              <a:t>Arbetet med Reparation och underhåll 2020 föreslås </a:t>
            </a:r>
            <a:r>
              <a:rPr lang="sv-SE" sz="2000" b="1" i="1" dirty="0"/>
              <a:t>ha huvudfokus på följande:</a:t>
            </a:r>
            <a:endParaRPr lang="sv-SE" sz="2000" b="1" dirty="0"/>
          </a:p>
          <a:p>
            <a:pPr lvl="0"/>
            <a:r>
              <a:rPr lang="sv-SE" sz="2000" dirty="0" smtClean="0"/>
              <a:t>Genomförande </a:t>
            </a:r>
            <a:r>
              <a:rPr lang="sv-SE" sz="2000" dirty="0" smtClean="0"/>
              <a:t>av </a:t>
            </a:r>
            <a:r>
              <a:rPr lang="sv-SE" sz="2000" dirty="0" smtClean="0"/>
              <a:t>nödvändiga reparations- och underhållsåtgärder</a:t>
            </a:r>
            <a:endParaRPr lang="sv-SE" sz="2000" dirty="0" smtClean="0"/>
          </a:p>
          <a:p>
            <a:pPr lvl="0"/>
            <a:r>
              <a:rPr lang="sv-SE" sz="2000" dirty="0" smtClean="0"/>
              <a:t>Inventering av åtgärdsbehov för ett urval av de våtmarker som anlagts inom Kävlingeåns avrinningsområde</a:t>
            </a:r>
          </a:p>
          <a:p>
            <a:pPr lvl="0"/>
            <a:r>
              <a:rPr lang="sv-SE" sz="2000" dirty="0" smtClean="0"/>
              <a:t>Beredskap för insatser vid behov av akuta reparationsåtgärder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845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smtClean="0"/>
              <a:t>Vattenförvaltning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 smtClean="0"/>
              <a:t>VattenAtlas</a:t>
            </a:r>
            <a:endParaRPr lang="sv-SE" dirty="0" smtClean="0"/>
          </a:p>
          <a:p>
            <a:r>
              <a:rPr lang="sv-SE" dirty="0" smtClean="0"/>
              <a:t>Remisser och </a:t>
            </a:r>
            <a:r>
              <a:rPr lang="sv-SE" dirty="0" smtClean="0"/>
              <a:t>samråd</a:t>
            </a:r>
          </a:p>
          <a:p>
            <a:r>
              <a:rPr lang="sv-SE" dirty="0" smtClean="0"/>
              <a:t>Statliga offentliga utredningar</a:t>
            </a:r>
          </a:p>
          <a:p>
            <a:pPr lvl="1"/>
            <a:r>
              <a:rPr lang="sv-SE" dirty="0" smtClean="0"/>
              <a:t>Vattenförvaltningsutredningen</a:t>
            </a:r>
          </a:p>
          <a:p>
            <a:pPr lvl="1"/>
            <a:r>
              <a:rPr lang="sv-SE" dirty="0" smtClean="0"/>
              <a:t>Utredning om minskad övergödning genom stärkt lokalt åtgärdsarbete</a:t>
            </a:r>
            <a:endParaRPr lang="sv-SE" dirty="0" smtClean="0"/>
          </a:p>
          <a:p>
            <a:r>
              <a:rPr lang="sv-SE" dirty="0" smtClean="0"/>
              <a:t>Hemsida</a:t>
            </a:r>
          </a:p>
          <a:p>
            <a:r>
              <a:rPr lang="sv-SE" dirty="0" smtClean="0"/>
              <a:t>Utåtriktat arbete</a:t>
            </a:r>
          </a:p>
          <a:p>
            <a:r>
              <a:rPr lang="sv-SE" dirty="0" smtClean="0"/>
              <a:t>Kurser/konferenser</a:t>
            </a:r>
          </a:p>
          <a:p>
            <a:r>
              <a:rPr lang="sv-SE" dirty="0" smtClean="0"/>
              <a:t>Artiklar</a:t>
            </a:r>
          </a:p>
          <a:p>
            <a:r>
              <a:rPr lang="sv-SE" dirty="0" smtClean="0"/>
              <a:t>Publikationer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Budget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76424"/>
            <a:ext cx="5862052" cy="34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90" y="1189441"/>
            <a:ext cx="5253610" cy="547991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Budget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95" y="1052736"/>
            <a:ext cx="4831973" cy="57606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Budget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3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01" y="1107231"/>
            <a:ext cx="6252947" cy="577815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Budget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81" y="1098376"/>
            <a:ext cx="6315075" cy="571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Budget</a:t>
            </a:r>
            <a:br>
              <a:rPr lang="sv-SE" dirty="0" smtClean="0"/>
            </a:br>
            <a:r>
              <a:rPr lang="sv-SE" sz="2000" i="1" dirty="0" smtClean="0"/>
              <a:t>Bilaga 3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91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7772400" cy="1470025"/>
          </a:xfrm>
        </p:spPr>
        <p:txBody>
          <a:bodyPr>
            <a:normAutofit/>
          </a:bodyPr>
          <a:lstStyle/>
          <a:p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4176464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Årsstämma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Utdebitering</a:t>
            </a:r>
            <a:br>
              <a:rPr lang="sv-SE" dirty="0" smtClean="0"/>
            </a:br>
            <a:r>
              <a:rPr lang="sv-SE" sz="2000" i="1" dirty="0" smtClean="0"/>
              <a:t>Bilaga 4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Utdebitering hos betalande medlemmar </a:t>
            </a:r>
            <a:r>
              <a:rPr lang="sv-SE" sz="2000" b="1" dirty="0" smtClean="0"/>
              <a:t>2020</a:t>
            </a:r>
            <a:endParaRPr lang="sv-SE" sz="2000" b="1" dirty="0" smtClean="0"/>
          </a:p>
          <a:p>
            <a:pPr marL="0" indent="0">
              <a:buNone/>
            </a:pPr>
            <a:r>
              <a:rPr lang="sv-SE" sz="2000" dirty="0" smtClean="0"/>
              <a:t>Alla belopp i kr</a:t>
            </a:r>
          </a:p>
          <a:p>
            <a:pPr marL="0" indent="0">
              <a:buNone/>
            </a:pPr>
            <a:r>
              <a:rPr lang="sv-SE" sz="2000" dirty="0" smtClean="0"/>
              <a:t>Prisnivå </a:t>
            </a:r>
            <a:r>
              <a:rPr lang="sv-SE" sz="2000" dirty="0" smtClean="0"/>
              <a:t>2020</a:t>
            </a:r>
            <a:endParaRPr lang="sv-SE" sz="2000" dirty="0" smtClean="0"/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826" y="2653506"/>
            <a:ext cx="5709215" cy="32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Utdebitering</a:t>
            </a:r>
            <a:br>
              <a:rPr lang="sv-SE" dirty="0" smtClean="0"/>
            </a:br>
            <a:r>
              <a:rPr lang="sv-SE" sz="2000" i="1" dirty="0" smtClean="0"/>
              <a:t>Bilaga 4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Utdebitering hos betalande medlemmar </a:t>
            </a:r>
            <a:r>
              <a:rPr lang="sv-SE" sz="2000" b="1" dirty="0" smtClean="0"/>
              <a:t>2020</a:t>
            </a:r>
            <a:endParaRPr lang="sv-SE" sz="2000" b="1" dirty="0" smtClean="0"/>
          </a:p>
          <a:p>
            <a:pPr marL="0" indent="0">
              <a:buNone/>
            </a:pPr>
            <a:r>
              <a:rPr lang="sv-SE" sz="2000" dirty="0" smtClean="0"/>
              <a:t>Alla belopp i kr</a:t>
            </a:r>
          </a:p>
          <a:p>
            <a:pPr marL="0" indent="0">
              <a:buNone/>
            </a:pPr>
            <a:r>
              <a:rPr lang="sv-SE" sz="2000" dirty="0" smtClean="0"/>
              <a:t>Prisnivå </a:t>
            </a:r>
            <a:r>
              <a:rPr lang="sv-SE" sz="2000" dirty="0" smtClean="0"/>
              <a:t>2020</a:t>
            </a:r>
            <a:endParaRPr lang="sv-SE" sz="2000" dirty="0" smtClean="0"/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338" y="2780928"/>
            <a:ext cx="5174998" cy="39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Utdebitering</a:t>
            </a:r>
            <a:br>
              <a:rPr lang="sv-SE" dirty="0" smtClean="0"/>
            </a:br>
            <a:r>
              <a:rPr lang="sv-SE" sz="2000" i="1" dirty="0" smtClean="0"/>
              <a:t>Bilaga 4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Utdebitering hos betalande medlemmar </a:t>
            </a:r>
            <a:r>
              <a:rPr lang="sv-SE" sz="2000" b="1" dirty="0" smtClean="0"/>
              <a:t>2020</a:t>
            </a:r>
            <a:endParaRPr lang="sv-SE" sz="2000" b="1" dirty="0" smtClean="0"/>
          </a:p>
          <a:p>
            <a:pPr marL="0" indent="0">
              <a:buNone/>
            </a:pPr>
            <a:r>
              <a:rPr lang="sv-SE" sz="2000" dirty="0" smtClean="0"/>
              <a:t>Alla belopp i kr</a:t>
            </a:r>
          </a:p>
          <a:p>
            <a:pPr marL="0" indent="0">
              <a:buNone/>
            </a:pPr>
            <a:r>
              <a:rPr lang="sv-SE" sz="2000" dirty="0" smtClean="0"/>
              <a:t>Prisnivå </a:t>
            </a:r>
            <a:r>
              <a:rPr lang="sv-SE" sz="2000" dirty="0" smtClean="0"/>
              <a:t>2020</a:t>
            </a:r>
            <a:endParaRPr lang="sv-SE" sz="2000" dirty="0" smtClean="0"/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450" y="2780928"/>
            <a:ext cx="5931388" cy="28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Utdebitering</a:t>
            </a:r>
            <a:br>
              <a:rPr lang="sv-SE" dirty="0" smtClean="0"/>
            </a:br>
            <a:r>
              <a:rPr lang="sv-SE" sz="2000" i="1" dirty="0" smtClean="0"/>
              <a:t>Bilaga 4</a:t>
            </a:r>
            <a:endParaRPr lang="sv-SE" sz="2000" i="1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smtClean="0"/>
              <a:t>Utdebitering hos betalande medlemmar </a:t>
            </a:r>
            <a:r>
              <a:rPr lang="sv-SE" sz="2000" b="1" dirty="0" smtClean="0"/>
              <a:t>2020</a:t>
            </a:r>
            <a:endParaRPr lang="sv-SE" sz="2000" b="1" dirty="0" smtClean="0"/>
          </a:p>
          <a:p>
            <a:pPr marL="0" indent="0">
              <a:buNone/>
            </a:pPr>
            <a:r>
              <a:rPr lang="sv-SE" sz="2000" dirty="0" smtClean="0"/>
              <a:t>Alla belopp i kr</a:t>
            </a:r>
          </a:p>
          <a:p>
            <a:pPr marL="0" indent="0">
              <a:buNone/>
            </a:pPr>
            <a:r>
              <a:rPr lang="sv-SE" sz="2000" dirty="0" smtClean="0"/>
              <a:t>Prisnivå </a:t>
            </a:r>
            <a:r>
              <a:rPr lang="sv-SE" sz="2000" dirty="0" smtClean="0"/>
              <a:t>2020</a:t>
            </a:r>
            <a:endParaRPr lang="sv-SE" sz="2000" dirty="0" smtClean="0"/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26" y="2879823"/>
            <a:ext cx="6335570" cy="32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smtClean="0"/>
              <a:t>Recipientkontroll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/>
          <a:lstStyle/>
          <a:p>
            <a:r>
              <a:rPr lang="sv-SE" dirty="0" smtClean="0"/>
              <a:t>Ordinarie provtagningsprogram</a:t>
            </a:r>
          </a:p>
          <a:p>
            <a:r>
              <a:rPr lang="sv-SE" dirty="0" err="1" smtClean="0"/>
              <a:t>Ålgräsundersökning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5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6768752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Konstituerande styrelsesammanträde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Val av adjungerade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 smtClean="0"/>
              <a:t>Eslöv</a:t>
            </a:r>
            <a:r>
              <a:rPr lang="sv-SE" sz="2400" dirty="0" smtClean="0"/>
              <a:t>	</a:t>
            </a:r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dirty="0"/>
              <a:t>	</a:t>
            </a:r>
            <a:r>
              <a:rPr lang="sv-SE" sz="2400" dirty="0" smtClean="0"/>
              <a:t>Jonas Johansson</a:t>
            </a:r>
            <a:r>
              <a:rPr lang="sv-SE" sz="2400" dirty="0" smtClean="0"/>
              <a:t>	</a:t>
            </a:r>
            <a:r>
              <a:rPr lang="sv-SE" sz="2400" dirty="0" smtClean="0"/>
              <a:t>Annika Söderman</a:t>
            </a:r>
            <a:endParaRPr lang="sv-SE" sz="2400" dirty="0" smtClean="0"/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 smtClean="0"/>
              <a:t>Lund	</a:t>
            </a:r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/>
              <a:t>	</a:t>
            </a:r>
            <a:r>
              <a:rPr lang="sv-SE" sz="2400" dirty="0" smtClean="0"/>
              <a:t>Emilie Björling	</a:t>
            </a:r>
            <a:r>
              <a:rPr lang="sv-SE" sz="2400" dirty="0" smtClean="0"/>
              <a:t>Anna Helgeson</a:t>
            </a:r>
            <a:endParaRPr lang="sv-SE" sz="2400" dirty="0" smtClean="0"/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 smtClean="0"/>
              <a:t>Sjöbo	</a:t>
            </a:r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/>
              <a:t>	</a:t>
            </a:r>
            <a:r>
              <a:rPr lang="sv-SE" sz="2400" dirty="0" smtClean="0"/>
              <a:t>Eva Nielsen Osterman	Pia Fröjd</a:t>
            </a:r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 smtClean="0"/>
              <a:t>Länsstyrelsen</a:t>
            </a:r>
          </a:p>
          <a:p>
            <a:pPr marL="0" indent="0">
              <a:buNone/>
              <a:tabLst>
                <a:tab pos="990600" algn="l"/>
                <a:tab pos="3860800" algn="l"/>
              </a:tabLst>
            </a:pPr>
            <a:r>
              <a:rPr lang="sv-SE" sz="2400" b="1" dirty="0"/>
              <a:t>	</a:t>
            </a:r>
            <a:r>
              <a:rPr lang="sv-SE" sz="2400" dirty="0" err="1" smtClean="0"/>
              <a:t>Pardis</a:t>
            </a:r>
            <a:r>
              <a:rPr lang="sv-SE" sz="2400" dirty="0" smtClean="0"/>
              <a:t> </a:t>
            </a:r>
            <a:r>
              <a:rPr lang="sv-SE" sz="2400" dirty="0" err="1" smtClean="0"/>
              <a:t>Pirzadeh</a:t>
            </a:r>
            <a:r>
              <a:rPr lang="sv-SE" sz="2400" dirty="0" smtClean="0"/>
              <a:t>	Anna </a:t>
            </a:r>
            <a:r>
              <a:rPr lang="sv-SE" sz="2400" dirty="0" err="1" smtClean="0"/>
              <a:t>Ejserholm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2650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Val av beredningsgrupp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Eslöv</a:t>
            </a:r>
            <a:r>
              <a:rPr lang="sv-SE" sz="1800" dirty="0" smtClean="0"/>
              <a:t>	</a:t>
            </a:r>
            <a:r>
              <a:rPr lang="sv-SE" sz="1800" dirty="0" smtClean="0"/>
              <a:t>Jonas Johansson</a:t>
            </a:r>
            <a:r>
              <a:rPr lang="sv-SE" sz="1800" dirty="0" smtClean="0"/>
              <a:t>	</a:t>
            </a:r>
            <a:r>
              <a:rPr lang="sv-SE" sz="1800" dirty="0" smtClean="0"/>
              <a:t>Annika Söderman</a:t>
            </a:r>
            <a:endParaRPr lang="sv-SE" sz="1800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Hörby	</a:t>
            </a:r>
            <a:r>
              <a:rPr lang="sv-SE" sz="1800" dirty="0" smtClean="0"/>
              <a:t>Mikael </a:t>
            </a:r>
            <a:r>
              <a:rPr lang="sv-SE" sz="1800" dirty="0" err="1" smtClean="0"/>
              <a:t>Ulvholt</a:t>
            </a:r>
            <a:r>
              <a:rPr lang="sv-SE" sz="1800" dirty="0" smtClean="0"/>
              <a:t>	Carin Holst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Höör	</a:t>
            </a:r>
            <a:r>
              <a:rPr lang="sv-SE" sz="1800" dirty="0" smtClean="0"/>
              <a:t>Emilia </a:t>
            </a:r>
            <a:r>
              <a:rPr lang="sv-SE" sz="1800" dirty="0" err="1" smtClean="0"/>
              <a:t>Scherlund</a:t>
            </a:r>
            <a:r>
              <a:rPr lang="sv-SE" sz="1800" dirty="0" smtClean="0"/>
              <a:t>	Åsa Abrahamsson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Kävlinge	</a:t>
            </a:r>
            <a:r>
              <a:rPr lang="sv-SE" sz="1800" dirty="0" smtClean="0"/>
              <a:t>Patrik Lund	Fredric Palm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Lomma	</a:t>
            </a:r>
            <a:r>
              <a:rPr lang="sv-SE" sz="1800" dirty="0" smtClean="0"/>
              <a:t>Helena Björn	Adam Bahr</a:t>
            </a:r>
            <a:endParaRPr lang="sv-SE" sz="1800" b="1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Lund	</a:t>
            </a:r>
            <a:r>
              <a:rPr lang="sv-SE" sz="1800" dirty="0" smtClean="0"/>
              <a:t>Emilie Björling	</a:t>
            </a:r>
            <a:r>
              <a:rPr lang="sv-SE" sz="1800" dirty="0" smtClean="0"/>
              <a:t>Anna Helgeson</a:t>
            </a:r>
            <a:endParaRPr lang="sv-SE" sz="1800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Sjöbo	</a:t>
            </a:r>
            <a:r>
              <a:rPr lang="sv-SE" sz="1800" dirty="0" smtClean="0"/>
              <a:t>Eva Nielsen Osterman	Pia Fröjd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Tomelilla	</a:t>
            </a:r>
            <a:r>
              <a:rPr lang="sv-SE" sz="1800" dirty="0" smtClean="0"/>
              <a:t>Charlotte Lindström	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Nordic Sugar	</a:t>
            </a:r>
            <a:r>
              <a:rPr lang="sv-SE" sz="1800" dirty="0" smtClean="0"/>
              <a:t>Hadil Karim	Eva Norrman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err="1" smtClean="0"/>
              <a:t>Fort.verket</a:t>
            </a:r>
            <a:r>
              <a:rPr lang="sv-SE" sz="1800" b="1" dirty="0" smtClean="0"/>
              <a:t>	</a:t>
            </a:r>
            <a:endParaRPr lang="sv-SE" sz="1800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Sydvatten	</a:t>
            </a:r>
            <a:r>
              <a:rPr lang="sv-SE" sz="1800" dirty="0" smtClean="0"/>
              <a:t>Magdalena Lindberg Eklund	Markus Holm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VA SYD	</a:t>
            </a:r>
            <a:r>
              <a:rPr lang="sv-SE" sz="1800" dirty="0"/>
              <a:t>Susanne Johansson	</a:t>
            </a:r>
            <a:r>
              <a:rPr lang="sv-SE" sz="1800" dirty="0" smtClean="0"/>
              <a:t>Thomas </a:t>
            </a:r>
            <a:r>
              <a:rPr lang="sv-SE" sz="1800" dirty="0"/>
              <a:t>Persson</a:t>
            </a:r>
            <a:endParaRPr lang="sv-SE" sz="1800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Kraftringen	</a:t>
            </a:r>
            <a:r>
              <a:rPr lang="sv-SE" sz="1800" dirty="0" smtClean="0"/>
              <a:t>Stellan Nilsson</a:t>
            </a:r>
          </a:p>
        </p:txBody>
      </p:sp>
    </p:spTree>
    <p:extLst>
      <p:ext uri="{BB962C8B-B14F-4D97-AF65-F5344CB8AC3E}">
        <p14:creationId xmlns:p14="http://schemas.microsoft.com/office/powerpoint/2010/main" val="27177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Val av </a:t>
            </a:r>
            <a:r>
              <a:rPr lang="sv-SE" dirty="0" smtClean="0"/>
              <a:t>styrgrupp </a:t>
            </a:r>
            <a:br>
              <a:rPr lang="sv-SE" dirty="0" smtClean="0"/>
            </a:br>
            <a:r>
              <a:rPr lang="sv-SE" dirty="0" smtClean="0"/>
              <a:t>Fokus Vombsjön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Tidigare ledamöter representerar följande organisationer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endParaRPr lang="sv-SE" sz="1800" b="1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	Sjöbo kommun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smtClean="0"/>
              <a:t>Eslövs kommun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smtClean="0"/>
              <a:t>Lunds kommun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smtClean="0"/>
              <a:t>Hörby kommun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smtClean="0"/>
              <a:t>Sydvatten AB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	VA SYD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	LRF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err="1" smtClean="0"/>
              <a:t>Övedskloster</a:t>
            </a:r>
            <a:endParaRPr lang="sv-SE" sz="1800" b="1" dirty="0" smtClean="0"/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/>
              <a:t>	</a:t>
            </a:r>
            <a:r>
              <a:rPr lang="sv-SE" sz="1800" b="1" dirty="0" smtClean="0"/>
              <a:t>Ideella fiskevården</a:t>
            </a:r>
          </a:p>
        </p:txBody>
      </p:sp>
    </p:spTree>
    <p:extLst>
      <p:ext uri="{BB962C8B-B14F-4D97-AF65-F5344CB8AC3E}">
        <p14:creationId xmlns:p14="http://schemas.microsoft.com/office/powerpoint/2010/main" val="3646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Val av </a:t>
            </a:r>
            <a:r>
              <a:rPr lang="sv-SE" dirty="0" smtClean="0"/>
              <a:t>arbetsgrupp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Fokus Vombsjön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1435100" algn="l"/>
                <a:tab pos="4216400" algn="l"/>
              </a:tabLst>
            </a:pPr>
            <a:r>
              <a:rPr lang="sv-SE" sz="1800" b="1" dirty="0" smtClean="0"/>
              <a:t>Förslag till ledamöter:</a:t>
            </a:r>
          </a:p>
          <a:p>
            <a:pPr marL="0" indent="0">
              <a:buNone/>
              <a:tabLst>
                <a:tab pos="1435100" algn="l"/>
                <a:tab pos="4216400" algn="l"/>
              </a:tabLst>
            </a:pPr>
            <a:endParaRPr lang="sv-SE" sz="1800" b="1" dirty="0" smtClean="0"/>
          </a:p>
          <a:p>
            <a:pPr marL="0" indent="0">
              <a:buNone/>
              <a:tabLst>
                <a:tab pos="1435100" algn="l"/>
                <a:tab pos="1790700" algn="l"/>
                <a:tab pos="4216400" algn="l"/>
              </a:tabLst>
            </a:pPr>
            <a:r>
              <a:rPr lang="sv-SE" sz="1800" b="1" i="1" dirty="0" smtClean="0"/>
              <a:t>Ordinarie		Ersättare</a:t>
            </a:r>
            <a:endParaRPr lang="sv-SE" sz="1800" b="1" i="1" dirty="0" smtClean="0"/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Linda </a:t>
            </a:r>
            <a:r>
              <a:rPr lang="sv-SE" sz="1800" dirty="0" err="1" smtClean="0"/>
              <a:t>Parkefelt</a:t>
            </a:r>
            <a:r>
              <a:rPr lang="sv-SE" sz="1800" dirty="0" smtClean="0"/>
              <a:t>				Sydvatten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Anna Olsson				Kävlingeåns vattenråd, 				t.o.m. 2019-08-31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?				Kävlingeåns vattenråd, 				fr.o.m. 2019-09-01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Jonas Johansson		Annika Söderman	Eslövs kommun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?				Lunds kommun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Anders Lindén				Sjöbo kommun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Håkan Lindquist				LRF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Lars Bäksted				Markägare, </a:t>
            </a:r>
            <a:r>
              <a:rPr lang="sv-SE" sz="1800" dirty="0" err="1" smtClean="0"/>
              <a:t>Övedskloster</a:t>
            </a:r>
            <a:endParaRPr lang="sv-SE" sz="1800" dirty="0" smtClean="0"/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Carlos </a:t>
            </a:r>
            <a:r>
              <a:rPr lang="sv-SE" sz="1800" dirty="0" err="1" smtClean="0"/>
              <a:t>Piekkari</a:t>
            </a:r>
            <a:r>
              <a:rPr lang="sv-SE" sz="1800" dirty="0" smtClean="0"/>
              <a:t>		Leif Nilsson	Yrkesfisket</a:t>
            </a:r>
            <a:endParaRPr lang="sv-SE" sz="1800" dirty="0"/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Anders Karlsson				Sportfiskarna Region Syd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endParaRPr lang="sv-SE" sz="1800" dirty="0"/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b="1" dirty="0" smtClean="0"/>
              <a:t>Adjungerade:</a:t>
            </a:r>
          </a:p>
          <a:p>
            <a:pPr marL="0" indent="0">
              <a:buNone/>
              <a:tabLst>
                <a:tab pos="1435100" algn="l"/>
                <a:tab pos="1790700" algn="l"/>
                <a:tab pos="2066925" algn="l"/>
                <a:tab pos="3944938" algn="l"/>
              </a:tabLst>
            </a:pPr>
            <a:r>
              <a:rPr lang="sv-SE" sz="1800" dirty="0" smtClean="0"/>
              <a:t>Vibeke Lirås		Karin Olsson	Länsstyrelsen</a:t>
            </a:r>
          </a:p>
        </p:txBody>
      </p:sp>
    </p:spTree>
    <p:extLst>
      <p:ext uri="{BB962C8B-B14F-4D97-AF65-F5344CB8AC3E}">
        <p14:creationId xmlns:p14="http://schemas.microsoft.com/office/powerpoint/2010/main" val="2493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Vattenvårdsprogram </a:t>
            </a:r>
            <a:r>
              <a:rPr lang="sv-SE" dirty="0" err="1" smtClean="0"/>
              <a:t>Kävlingeån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Etapp </a:t>
            </a:r>
            <a:r>
              <a:rPr lang="sv-SE" dirty="0" smtClean="0"/>
              <a:t>I: 2012-2015</a:t>
            </a:r>
            <a:endParaRPr lang="sv-SE" dirty="0" smtClean="0"/>
          </a:p>
          <a:p>
            <a:r>
              <a:rPr lang="sv-SE" dirty="0" smtClean="0"/>
              <a:t>Etapp </a:t>
            </a:r>
            <a:r>
              <a:rPr lang="sv-SE" dirty="0" smtClean="0"/>
              <a:t>II: 2016-2018</a:t>
            </a:r>
            <a:endParaRPr lang="sv-SE" dirty="0" smtClean="0"/>
          </a:p>
          <a:p>
            <a:pPr lvl="1"/>
            <a:r>
              <a:rPr lang="sv-SE" dirty="0" smtClean="0"/>
              <a:t>Justeringar och information </a:t>
            </a:r>
            <a:r>
              <a:rPr lang="sv-SE" dirty="0" err="1" smtClean="0"/>
              <a:t>Björka</a:t>
            </a:r>
            <a:endParaRPr lang="sv-SE" dirty="0" smtClean="0"/>
          </a:p>
          <a:p>
            <a:pPr lvl="1"/>
            <a:r>
              <a:rPr lang="sv-SE" dirty="0" smtClean="0"/>
              <a:t>Fosfordamm </a:t>
            </a:r>
            <a:r>
              <a:rPr lang="sv-SE" dirty="0" err="1" smtClean="0"/>
              <a:t>Ry</a:t>
            </a:r>
            <a:endParaRPr lang="sv-SE" dirty="0" smtClean="0"/>
          </a:p>
          <a:p>
            <a:pPr lvl="1"/>
            <a:r>
              <a:rPr lang="sv-SE" dirty="0" smtClean="0"/>
              <a:t>Utvidgning Veberöds Ljung översilning</a:t>
            </a:r>
            <a:endParaRPr lang="sv-SE" dirty="0" smtClean="0"/>
          </a:p>
          <a:p>
            <a:pPr lvl="1"/>
            <a:r>
              <a:rPr lang="sv-SE" dirty="0" smtClean="0"/>
              <a:t>Våtmark </a:t>
            </a:r>
            <a:r>
              <a:rPr lang="sv-SE" dirty="0" err="1" smtClean="0"/>
              <a:t>Hammarlunda</a:t>
            </a:r>
            <a:endParaRPr lang="sv-SE" dirty="0" smtClean="0"/>
          </a:p>
          <a:p>
            <a:pPr lvl="1"/>
            <a:r>
              <a:rPr lang="sv-SE" dirty="0" smtClean="0"/>
              <a:t>Våtmark S </a:t>
            </a:r>
            <a:r>
              <a:rPr lang="sv-SE" dirty="0" err="1" smtClean="0"/>
              <a:t>Sandby</a:t>
            </a:r>
            <a:endParaRPr lang="sv-SE" dirty="0" smtClean="0"/>
          </a:p>
          <a:p>
            <a:pPr lvl="1"/>
            <a:r>
              <a:rPr lang="sv-SE" dirty="0" smtClean="0"/>
              <a:t>Uppföljning fiskevårdsåtgärder</a:t>
            </a:r>
            <a:endParaRPr lang="sv-SE" dirty="0" smtClean="0"/>
          </a:p>
          <a:p>
            <a:pPr lvl="1"/>
            <a:r>
              <a:rPr lang="sv-SE" dirty="0" smtClean="0"/>
              <a:t>Reduktionsfiske </a:t>
            </a:r>
            <a:r>
              <a:rPr lang="sv-SE" dirty="0" err="1" smtClean="0"/>
              <a:t>Sövdesjön</a:t>
            </a:r>
            <a:endParaRPr lang="sv-SE" dirty="0" smtClean="0"/>
          </a:p>
          <a:p>
            <a:pPr lvl="1"/>
            <a:r>
              <a:rPr lang="sv-SE" dirty="0" smtClean="0"/>
              <a:t>Fokus Vombsjön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Vattenvårdsprogram </a:t>
            </a:r>
            <a:r>
              <a:rPr lang="sv-SE" dirty="0" err="1" smtClean="0"/>
              <a:t>Kävlingeån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66005"/>
              </p:ext>
            </p:extLst>
          </p:nvPr>
        </p:nvGraphicFramePr>
        <p:xfrm>
          <a:off x="2123728" y="1995019"/>
          <a:ext cx="6840759" cy="3059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936">
                  <a:extLst>
                    <a:ext uri="{9D8B030D-6E8A-4147-A177-3AD203B41FA5}">
                      <a16:colId xmlns:a16="http://schemas.microsoft.com/office/drawing/2014/main" val="1951888550"/>
                    </a:ext>
                  </a:extLst>
                </a:gridCol>
                <a:gridCol w="1316059">
                  <a:extLst>
                    <a:ext uri="{9D8B030D-6E8A-4147-A177-3AD203B41FA5}">
                      <a16:colId xmlns:a16="http://schemas.microsoft.com/office/drawing/2014/main" val="565743251"/>
                    </a:ext>
                  </a:extLst>
                </a:gridCol>
                <a:gridCol w="978182">
                  <a:extLst>
                    <a:ext uri="{9D8B030D-6E8A-4147-A177-3AD203B41FA5}">
                      <a16:colId xmlns:a16="http://schemas.microsoft.com/office/drawing/2014/main" val="3737155993"/>
                    </a:ext>
                  </a:extLst>
                </a:gridCol>
                <a:gridCol w="931877">
                  <a:extLst>
                    <a:ext uri="{9D8B030D-6E8A-4147-A177-3AD203B41FA5}">
                      <a16:colId xmlns:a16="http://schemas.microsoft.com/office/drawing/2014/main" val="241525805"/>
                    </a:ext>
                  </a:extLst>
                </a:gridCol>
                <a:gridCol w="1017975">
                  <a:extLst>
                    <a:ext uri="{9D8B030D-6E8A-4147-A177-3AD203B41FA5}">
                      <a16:colId xmlns:a16="http://schemas.microsoft.com/office/drawing/2014/main" val="2765129013"/>
                    </a:ext>
                  </a:extLst>
                </a:gridCol>
                <a:gridCol w="1099730">
                  <a:extLst>
                    <a:ext uri="{9D8B030D-6E8A-4147-A177-3AD203B41FA5}">
                      <a16:colId xmlns:a16="http://schemas.microsoft.com/office/drawing/2014/main" val="3819680507"/>
                    </a:ext>
                  </a:extLst>
                </a:gridCol>
              </a:tblGrid>
              <a:tr h="655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Projekt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Finansieringsform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Total budget (tkr)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Sökt belopp (tkr)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Beviljat belopp (tkr)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Slut-redovisning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619434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Vattenvårdsåtgärder Kävlingeån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LOVA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2 520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1 260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1 260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2019-10-31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706914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Reduktionsfiske Sövdesjön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LOVA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763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382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382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2020-10-31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662924"/>
                  </a:ext>
                </a:extLst>
              </a:tr>
              <a:tr h="437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Vattenvårdande åtgärder Kävlingeån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LONA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12 000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6 000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6 000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2022-03-31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657246"/>
                  </a:ext>
                </a:extLst>
              </a:tr>
              <a:tr h="655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Åtgärdssamordnare Vombsjöns tillrinningsområde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HaV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1 270 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1 524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1 016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2021-02-15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957189"/>
                  </a:ext>
                </a:extLst>
              </a:tr>
              <a:tr h="21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6127733"/>
                  </a:ext>
                </a:extLst>
              </a:tr>
              <a:tr h="218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Totalt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</a:rPr>
                        <a:t> </a:t>
                      </a:r>
                      <a:endParaRPr lang="sv-SE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>
                          <a:effectLst/>
                        </a:rPr>
                        <a:t>16 553</a:t>
                      </a:r>
                      <a:endParaRPr lang="sv-SE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>
                          <a:effectLst/>
                        </a:rPr>
                        <a:t>9 166</a:t>
                      </a:r>
                      <a:endParaRPr lang="sv-SE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dirty="0">
                          <a:effectLst/>
                        </a:rPr>
                        <a:t>8 658</a:t>
                      </a:r>
                      <a:endParaRPr lang="sv-SE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2883586"/>
                  </a:ext>
                </a:extLst>
              </a:tr>
            </a:tbl>
          </a:graphicData>
        </a:graphic>
      </p:graphicFrame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smtClean="0"/>
              <a:t>Reparation och underhåll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sv-SE" dirty="0" smtClean="0"/>
              <a:t>Inventering av åtgärdsbehov</a:t>
            </a:r>
          </a:p>
          <a:p>
            <a:r>
              <a:rPr lang="sv-SE" dirty="0" smtClean="0"/>
              <a:t>Planering av </a:t>
            </a:r>
            <a:r>
              <a:rPr lang="sv-SE" dirty="0" smtClean="0"/>
              <a:t>åtgärder</a:t>
            </a:r>
          </a:p>
          <a:p>
            <a:r>
              <a:rPr lang="sv-SE" dirty="0" smtClean="0"/>
              <a:t>Entreprenadarbeten påbörjade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7772400" cy="1470025"/>
          </a:xfrm>
        </p:spPr>
        <p:txBody>
          <a:bodyPr>
            <a:normAutofit/>
          </a:bodyPr>
          <a:lstStyle/>
          <a:p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4176464" cy="1800200"/>
          </a:xfrm>
        </p:spPr>
        <p:txBody>
          <a:bodyPr>
            <a:noAutofit/>
          </a:bodyPr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Årsstämma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Kävlingeåns vattenråd</a:t>
            </a:r>
          </a:p>
          <a:p>
            <a:pPr algn="l"/>
            <a:r>
              <a:rPr lang="sv-SE" dirty="0" smtClean="0">
                <a:solidFill>
                  <a:schemeClr val="bg1"/>
                </a:solidFill>
              </a:rPr>
              <a:t>2019-05-23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innehåll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8" y="3212976"/>
            <a:ext cx="713697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5488" y="274638"/>
            <a:ext cx="6691312" cy="1143000"/>
          </a:xfrm>
        </p:spPr>
        <p:txBody>
          <a:bodyPr/>
          <a:lstStyle/>
          <a:p>
            <a:r>
              <a:rPr lang="sv-SE" dirty="0" smtClean="0"/>
              <a:t>Resultaträkning</a:t>
            </a:r>
            <a:endParaRPr lang="sv-SE" dirty="0"/>
          </a:p>
        </p:txBody>
      </p:sp>
      <p:pic>
        <p:nvPicPr>
          <p:cNvPr id="6" name="Picture 2" descr="C:\Users\003220\Desktop\Prezi\KVR_beachflagga_76x260_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00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916832"/>
            <a:ext cx="66960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566</Words>
  <Application>Microsoft Office PowerPoint</Application>
  <PresentationFormat>Bildspel på skärmen (4:3)</PresentationFormat>
  <Paragraphs>247</Paragraphs>
  <Slides>34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Office-tema</vt:lpstr>
      <vt:lpstr>Välkomna!</vt:lpstr>
      <vt:lpstr>Vattenförvaltning</vt:lpstr>
      <vt:lpstr>Recipientkontroll</vt:lpstr>
      <vt:lpstr>Vattenvårdsprogram Kävlingeån</vt:lpstr>
      <vt:lpstr>Vattenvårdsprogram Kävlingeån</vt:lpstr>
      <vt:lpstr>Reparation och underhåll</vt:lpstr>
      <vt:lpstr>PowerPoint-presentation</vt:lpstr>
      <vt:lpstr>PowerPoint-presentation</vt:lpstr>
      <vt:lpstr>Resultaträkning</vt:lpstr>
      <vt:lpstr>Balansräkning</vt:lpstr>
      <vt:lpstr>Medelsdisposition</vt:lpstr>
      <vt:lpstr>PowerPoint-presentation</vt:lpstr>
      <vt:lpstr>Valberedningens förslag till ledamöter i styrelsen samt revisorer Bilaga 2</vt:lpstr>
      <vt:lpstr>PowerPoint-presentation</vt:lpstr>
      <vt:lpstr>Arbetsplan Bilaga 3</vt:lpstr>
      <vt:lpstr>Arbetsplan Bilaga 3</vt:lpstr>
      <vt:lpstr>Arbetsplan Bilaga 3</vt:lpstr>
      <vt:lpstr>Arbetsplan Bilaga 3</vt:lpstr>
      <vt:lpstr>Arbetsplan Bilaga 3</vt:lpstr>
      <vt:lpstr>Budget Bilaga 3</vt:lpstr>
      <vt:lpstr>Budget Bilaga 3</vt:lpstr>
      <vt:lpstr>Budget Bilaga 3</vt:lpstr>
      <vt:lpstr>Budget Bilaga 3</vt:lpstr>
      <vt:lpstr>Budget Bilaga 3</vt:lpstr>
      <vt:lpstr>PowerPoint-presentation</vt:lpstr>
      <vt:lpstr>Utdebitering Bilaga 4</vt:lpstr>
      <vt:lpstr>Utdebitering Bilaga 4</vt:lpstr>
      <vt:lpstr>Utdebitering Bilaga 4</vt:lpstr>
      <vt:lpstr>Utdebitering Bilaga 4</vt:lpstr>
      <vt:lpstr>PowerPoint-presentation</vt:lpstr>
      <vt:lpstr>Val av adjungerade</vt:lpstr>
      <vt:lpstr>Val av beredningsgrupp</vt:lpstr>
      <vt:lpstr>Val av styrgrupp  Fokus Vombsjön</vt:lpstr>
      <vt:lpstr>Val av arbetsgrupp Fokus Vombsjön</vt:lpstr>
    </vt:vector>
  </TitlesOfParts>
  <Company>Lunds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Välkomna!</dc:title>
  <dc:creator>Anna Olsson</dc:creator>
  <cp:lastModifiedBy>Anna Olsson</cp:lastModifiedBy>
  <cp:revision>174</cp:revision>
  <dcterms:created xsi:type="dcterms:W3CDTF">2015-09-29T06:44:05Z</dcterms:created>
  <dcterms:modified xsi:type="dcterms:W3CDTF">2019-05-23T05:49:07Z</dcterms:modified>
</cp:coreProperties>
</file>